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7" r:id="rId4"/>
    <p:sldId id="261" r:id="rId5"/>
    <p:sldId id="281" r:id="rId6"/>
    <p:sldId id="282" r:id="rId7"/>
    <p:sldId id="262" r:id="rId8"/>
    <p:sldId id="283" r:id="rId9"/>
    <p:sldId id="284" r:id="rId10"/>
    <p:sldId id="263" r:id="rId11"/>
    <p:sldId id="264" r:id="rId12"/>
    <p:sldId id="265" r:id="rId13"/>
    <p:sldId id="266" r:id="rId14"/>
    <p:sldId id="267" r:id="rId15"/>
    <p:sldId id="268" r:id="rId16"/>
    <p:sldId id="278" r:id="rId17"/>
    <p:sldId id="279" r:id="rId18"/>
    <p:sldId id="28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6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12AF3-D8F8-4D5D-BE1C-8313EFC472A9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2D0ED-5050-4FF6-911D-5E008FE6F81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20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6627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29" y="4343230"/>
            <a:ext cx="5486268" cy="4114639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29" y="4343230"/>
            <a:ext cx="5486268" cy="4114639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7891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8915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9939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4096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7651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8675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29" y="4343230"/>
            <a:ext cx="5486268" cy="4114639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29" y="4343230"/>
            <a:ext cx="5486268" cy="4114639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2771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3795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34819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961" y="4342704"/>
            <a:ext cx="5486080" cy="4115606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Tx/>
              <a:buChar char="•"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29" y="4343230"/>
            <a:ext cx="5486268" cy="4114639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024AA-7881-4033-9307-0F3DBE1490DB}" type="datetimeFigureOut">
              <a:rPr lang="en-AU" smtClean="0"/>
              <a:t>13/01/2012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B18E9-6B91-4387-9454-619F75D4EDA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Game-based composition for key exchange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Cristina </a:t>
            </a:r>
            <a:r>
              <a:rPr lang="en-AU" dirty="0" err="1" smtClean="0"/>
              <a:t>Brzuska</a:t>
            </a:r>
            <a:r>
              <a:rPr lang="en-AU" dirty="0" smtClean="0"/>
              <a:t>, Marc </a:t>
            </a:r>
            <a:r>
              <a:rPr lang="en-AU" dirty="0" err="1" smtClean="0"/>
              <a:t>Fischlin</a:t>
            </a:r>
            <a:r>
              <a:rPr lang="en-AU" dirty="0" smtClean="0"/>
              <a:t> </a:t>
            </a:r>
          </a:p>
          <a:p>
            <a:r>
              <a:rPr lang="en-AU" dirty="0" smtClean="0"/>
              <a:t>(University of Darmstadt)</a:t>
            </a:r>
          </a:p>
          <a:p>
            <a:r>
              <a:rPr lang="en-AU" dirty="0" smtClean="0"/>
              <a:t> Nigel Smart, </a:t>
            </a:r>
            <a:r>
              <a:rPr lang="en-AU" dirty="0" err="1" smtClean="0">
                <a:solidFill>
                  <a:schemeClr val="tx1"/>
                </a:solidFill>
              </a:rPr>
              <a:t>Bogdan</a:t>
            </a:r>
            <a:r>
              <a:rPr lang="en-AU" dirty="0" smtClean="0">
                <a:solidFill>
                  <a:schemeClr val="tx1"/>
                </a:solidFill>
              </a:rPr>
              <a:t> </a:t>
            </a:r>
            <a:r>
              <a:rPr lang="en-AU" dirty="0" err="1" smtClean="0">
                <a:solidFill>
                  <a:schemeClr val="tx1"/>
                </a:solidFill>
              </a:rPr>
              <a:t>Warinschi</a:t>
            </a:r>
            <a:r>
              <a:rPr lang="en-AU" dirty="0" smtClean="0"/>
              <a:t>, Steve Williams</a:t>
            </a:r>
          </a:p>
          <a:p>
            <a:r>
              <a:rPr lang="en-AU" dirty="0" smtClean="0"/>
              <a:t>(University of Bristol)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8567738" cy="838200"/>
          </a:xfrm>
        </p:spPr>
        <p:txBody>
          <a:bodyPr/>
          <a:lstStyle/>
          <a:p>
            <a:r>
              <a:rPr lang="de-DE" dirty="0" smtClean="0"/>
              <a:t>Main Theorem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395536" y="3068960"/>
            <a:ext cx="8640763" cy="4500562"/>
          </a:xfrm>
        </p:spPr>
        <p:txBody>
          <a:bodyPr/>
          <a:lstStyle/>
          <a:p>
            <a:pPr>
              <a:buNone/>
            </a:pPr>
            <a:r>
              <a:rPr lang="de-DE" sz="2400" dirty="0" smtClean="0"/>
              <a:t>Theorem: </a:t>
            </a:r>
          </a:p>
          <a:p>
            <a:pPr lvl="1"/>
            <a:r>
              <a:rPr lang="de-DE" sz="2000" dirty="0" smtClean="0"/>
              <a:t>Let ke be a key agreement</a:t>
            </a:r>
            <a:r>
              <a:rPr lang="de-DE" sz="2000" dirty="0"/>
              <a:t> </a:t>
            </a:r>
            <a:r>
              <a:rPr lang="de-DE" sz="2000" dirty="0" smtClean="0"/>
              <a:t>that:</a:t>
            </a:r>
          </a:p>
          <a:p>
            <a:pPr lvl="2"/>
            <a:r>
              <a:rPr lang="de-DE" sz="1800" dirty="0" smtClean="0"/>
              <a:t>Is Bellare-Rogaway-secure</a:t>
            </a:r>
          </a:p>
          <a:p>
            <a:pPr lvl="2"/>
            <a:r>
              <a:rPr lang="de-DE" sz="1800" b="1" dirty="0" smtClean="0">
                <a:solidFill>
                  <a:schemeClr val="accent5">
                    <a:lumMod val="75000"/>
                  </a:schemeClr>
                </a:solidFill>
              </a:rPr>
              <a:t>Has a public session matching algorithm</a:t>
            </a:r>
          </a:p>
          <a:p>
            <a:pPr lvl="1"/>
            <a:r>
              <a:rPr lang="de-DE" sz="2000" dirty="0" smtClean="0"/>
              <a:t>Let </a:t>
            </a:r>
            <a:r>
              <a:rPr lang="de-DE" sz="2000" dirty="0" smtClean="0">
                <a:sym typeface="Symbol"/>
              </a:rPr>
              <a:t></a:t>
            </a:r>
            <a:r>
              <a:rPr lang="de-DE" sz="2000" dirty="0" smtClean="0"/>
              <a:t> be an arbitrary symmetric-key protocol</a:t>
            </a:r>
          </a:p>
          <a:p>
            <a:pPr lvl="2"/>
            <a:r>
              <a:rPr lang="de-DE" sz="1800" dirty="0" smtClean="0"/>
              <a:t>Secure for randomly generated keys </a:t>
            </a:r>
            <a:br>
              <a:rPr lang="de-DE" sz="1800" dirty="0" smtClean="0"/>
            </a:br>
            <a:r>
              <a:rPr lang="de-DE" sz="1800" dirty="0" smtClean="0"/>
              <a:t>(</a:t>
            </a:r>
            <a:r>
              <a:rPr lang="de-DE" sz="1800" dirty="0" smtClean="0">
                <a:sym typeface="Symbol"/>
              </a:rPr>
              <a:t> </a:t>
            </a:r>
            <a:r>
              <a:rPr lang="de-DE" sz="1800" dirty="0" smtClean="0"/>
              <a:t>is given by its algorithms and a security game)</a:t>
            </a:r>
          </a:p>
          <a:p>
            <a:pPr lvl="1"/>
            <a:r>
              <a:rPr lang="de-DE" sz="2000" dirty="0" smtClean="0"/>
              <a:t>Then, the composition of ke and </a:t>
            </a:r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de-DE" sz="2000" dirty="0" smtClean="0"/>
              <a:t> is secure.</a:t>
            </a:r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8244408" y="2717802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5292080" y="2701730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5148064" y="1700808"/>
            <a:ext cx="3312368" cy="1080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ke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148064" y="2901601"/>
            <a:ext cx="3312368" cy="1103464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6804248" y="4005104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6588224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0/1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2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8567738" cy="838200"/>
          </a:xfrm>
        </p:spPr>
        <p:txBody>
          <a:bodyPr/>
          <a:lstStyle/>
          <a:p>
            <a:r>
              <a:rPr lang="de-DE" dirty="0" err="1" smtClean="0"/>
              <a:t>Proof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395536" y="1592734"/>
            <a:ext cx="8640763" cy="4500562"/>
          </a:xfrm>
        </p:spPr>
        <p:txBody>
          <a:bodyPr/>
          <a:lstStyle/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r>
              <a:rPr lang="en-US" sz="2400" dirty="0" smtClean="0">
                <a:latin typeface="cmsy10" pitchFamily="34" charset="0"/>
              </a:rPr>
              <a:t>B</a:t>
            </a:r>
            <a:r>
              <a:rPr lang="de-DE" sz="2000" dirty="0" smtClean="0"/>
              <a:t> </a:t>
            </a:r>
            <a:r>
              <a:rPr lang="de-DE" sz="2000" dirty="0" err="1" smtClean="0"/>
              <a:t>extracts</a:t>
            </a:r>
            <a:r>
              <a:rPr lang="de-DE" sz="2000" dirty="0" smtClean="0"/>
              <a:t> </a:t>
            </a:r>
            <a:r>
              <a:rPr lang="de-DE" sz="2000" dirty="0" err="1" smtClean="0"/>
              <a:t>session</a:t>
            </a:r>
            <a:r>
              <a:rPr lang="de-DE" sz="2000" dirty="0" smtClean="0"/>
              <a:t> </a:t>
            </a:r>
            <a:r>
              <a:rPr lang="de-DE" sz="2000" dirty="0" err="1" smtClean="0"/>
              <a:t>keys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</a:t>
            </a:r>
            <a:r>
              <a:rPr lang="de-DE" sz="2000" dirty="0" err="1" smtClean="0"/>
              <a:t>key</a:t>
            </a:r>
            <a:r>
              <a:rPr lang="de-DE" sz="2000" dirty="0" smtClean="0"/>
              <a:t> </a:t>
            </a:r>
            <a:r>
              <a:rPr lang="de-DE" sz="2000" dirty="0" err="1" smtClean="0"/>
              <a:t>agreement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simulate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secure</a:t>
            </a:r>
            <a:r>
              <a:rPr lang="de-DE" sz="2000" dirty="0" smtClean="0"/>
              <a:t> </a:t>
            </a:r>
            <a:r>
              <a:rPr lang="de-DE" sz="2000" dirty="0" err="1" smtClean="0"/>
              <a:t>channel</a:t>
            </a:r>
            <a:r>
              <a:rPr lang="de-DE" sz="2000" dirty="0" smtClean="0"/>
              <a:t> </a:t>
            </a:r>
            <a:r>
              <a:rPr lang="de-DE" sz="2000" dirty="0" err="1" smtClean="0"/>
              <a:t>protocol</a:t>
            </a:r>
            <a:r>
              <a:rPr lang="de-DE" sz="2000" dirty="0" smtClean="0"/>
              <a:t>.</a:t>
            </a:r>
          </a:p>
          <a:p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uses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public</a:t>
            </a:r>
            <a:r>
              <a:rPr lang="de-DE" sz="2000" dirty="0" smtClean="0"/>
              <a:t> </a:t>
            </a:r>
            <a:r>
              <a:rPr lang="de-DE" sz="2000" dirty="0" err="1" smtClean="0"/>
              <a:t>session</a:t>
            </a:r>
            <a:r>
              <a:rPr lang="de-DE" sz="2000" dirty="0" smtClean="0"/>
              <a:t> </a:t>
            </a:r>
            <a:r>
              <a:rPr lang="de-DE" sz="2000" dirty="0" err="1" smtClean="0"/>
              <a:t>matching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consistent</a:t>
            </a:r>
            <a:r>
              <a:rPr lang="de-DE" sz="2000" dirty="0" smtClean="0"/>
              <a:t> </a:t>
            </a:r>
            <a:r>
              <a:rPr lang="de-DE" sz="2000" dirty="0" err="1" smtClean="0"/>
              <a:t>channel</a:t>
            </a:r>
            <a:r>
              <a:rPr lang="de-DE" sz="2000" dirty="0" smtClean="0"/>
              <a:t> </a:t>
            </a:r>
            <a:r>
              <a:rPr lang="de-DE" sz="2000" dirty="0" err="1" smtClean="0"/>
              <a:t>communication</a:t>
            </a:r>
            <a:endParaRPr lang="de-DE" sz="2000" dirty="0" smtClean="0"/>
          </a:p>
        </p:txBody>
      </p:sp>
      <p:sp>
        <p:nvSpPr>
          <p:cNvPr id="6" name="Line 22"/>
          <p:cNvSpPr>
            <a:spLocks noChangeShapeType="1"/>
          </p:cNvSpPr>
          <p:nvPr/>
        </p:nvSpPr>
        <p:spPr bwMode="auto">
          <a:xfrm>
            <a:off x="7531264" y="2717802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4578936" y="2701730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434920" y="1700808"/>
            <a:ext cx="3312368" cy="1080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ke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434920" y="2901601"/>
            <a:ext cx="3312368" cy="1103464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071872" y="2060848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3" name="Gruppieren 10"/>
          <p:cNvGrpSpPr/>
          <p:nvPr/>
        </p:nvGrpSpPr>
        <p:grpSpPr>
          <a:xfrm>
            <a:off x="2706729" y="2204864"/>
            <a:ext cx="1440000" cy="72008"/>
            <a:chOff x="1475657" y="2204864"/>
            <a:chExt cx="1440000" cy="72008"/>
          </a:xfrm>
        </p:grpSpPr>
        <p:cxnSp>
          <p:nvCxnSpPr>
            <p:cNvPr id="12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6"/>
          <p:cNvGrpSpPr/>
          <p:nvPr/>
        </p:nvGrpSpPr>
        <p:grpSpPr>
          <a:xfrm>
            <a:off x="2706725" y="2492894"/>
            <a:ext cx="1440163" cy="864010"/>
            <a:chOff x="1475653" y="2492894"/>
            <a:chExt cx="1440163" cy="864010"/>
          </a:xfrm>
        </p:grpSpPr>
        <p:cxnSp>
          <p:nvCxnSpPr>
            <p:cNvPr id="18" name="Gerade Verbindung mit Pfeil 17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L-Form 19"/>
          <p:cNvSpPr/>
          <p:nvPr/>
        </p:nvSpPr>
        <p:spPr>
          <a:xfrm>
            <a:off x="1588096" y="1894840"/>
            <a:ext cx="6336704" cy="2880200"/>
          </a:xfrm>
          <a:prstGeom prst="corner">
            <a:avLst>
              <a:gd name="adj1" fmla="val 67244"/>
              <a:gd name="adj2" fmla="val 44400"/>
            </a:avLst>
          </a:prstGeom>
          <a:solidFill>
            <a:schemeClr val="bg2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2058656" y="4027130"/>
            <a:ext cx="43633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B</a:t>
            </a:r>
            <a:endParaRPr lang="de-DE" sz="3000" dirty="0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6083424" y="4005104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23" name="Textfeld 24"/>
          <p:cNvSpPr txBox="1"/>
          <p:nvPr/>
        </p:nvSpPr>
        <p:spPr>
          <a:xfrm>
            <a:off x="5867400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0/1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2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4218424" y="2901601"/>
            <a:ext cx="3312368" cy="11034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``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matching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‘‘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protocol</a:t>
            </a:r>
            <a:endParaRPr lang="de-DE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8567738" cy="838200"/>
          </a:xfrm>
        </p:spPr>
        <p:txBody>
          <a:bodyPr/>
          <a:lstStyle/>
          <a:p>
            <a:r>
              <a:rPr lang="de-DE" dirty="0" smtClean="0"/>
              <a:t>Public Session </a:t>
            </a:r>
            <a:r>
              <a:rPr lang="de-DE" dirty="0" err="1" smtClean="0"/>
              <a:t>matching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395536" y="1592734"/>
            <a:ext cx="8640763" cy="45005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The ``matching‘‘ protocol forces</a:t>
            </a:r>
            <a:r>
              <a:rPr lang="en-US" sz="2000" dirty="0" smtClean="0">
                <a:latin typeface="cmsy10" pitchFamily="34" charset="0"/>
              </a:rPr>
              <a:t> </a:t>
            </a:r>
            <a:r>
              <a:rPr lang="en-US" sz="2000" dirty="0">
                <a:latin typeface="cmsy10" pitchFamily="34" charset="0"/>
              </a:rPr>
              <a:t>B </a:t>
            </a:r>
            <a:r>
              <a:rPr lang="de-DE" sz="2000" dirty="0" smtClean="0"/>
              <a:t>to </a:t>
            </a:r>
            <a:r>
              <a:rPr lang="de-DE" sz="2000" dirty="0" smtClean="0"/>
              <a:t>match sessions correctly, if </a:t>
            </a:r>
            <a:r>
              <a:rPr lang="en-US" sz="2400" dirty="0" smtClean="0">
                <a:latin typeface="cmsy10" pitchFamily="34" charset="0"/>
              </a:rPr>
              <a:t>A</a:t>
            </a:r>
            <a:r>
              <a:rPr lang="de-DE" sz="1800" dirty="0" smtClean="0"/>
              <a:t> </a:t>
            </a:r>
            <a:r>
              <a:rPr lang="de-DE" sz="2000" dirty="0" err="1" smtClean="0"/>
              <a:t>shall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helpful</a:t>
            </a:r>
            <a:r>
              <a:rPr lang="de-DE" sz="2000" dirty="0" smtClean="0"/>
              <a:t> </a:t>
            </a:r>
            <a:r>
              <a:rPr lang="de-DE" sz="2000" dirty="0" err="1" smtClean="0"/>
              <a:t>at</a:t>
            </a:r>
            <a:r>
              <a:rPr lang="de-DE" sz="2000" dirty="0" smtClean="0"/>
              <a:t> all.</a:t>
            </a:r>
          </a:p>
          <a:p>
            <a:r>
              <a:rPr lang="de-DE" sz="2000" dirty="0" smtClean="0"/>
              <a:t>The proof works for </a:t>
            </a:r>
            <a:r>
              <a:rPr lang="de-DE" sz="2000" dirty="0" smtClean="0"/>
              <a:t>non-rewinding </a:t>
            </a:r>
            <a:r>
              <a:rPr lang="en-US" sz="2000" dirty="0">
                <a:latin typeface="cmsy10" pitchFamily="34" charset="0"/>
              </a:rPr>
              <a:t>B</a:t>
            </a:r>
            <a:r>
              <a:rPr lang="de-DE" sz="2000" dirty="0" smtClean="0"/>
              <a:t>. </a:t>
            </a:r>
            <a:endParaRPr lang="de-DE" sz="2000" dirty="0" smtClean="0"/>
          </a:p>
        </p:txBody>
      </p:sp>
      <p:sp>
        <p:nvSpPr>
          <p:cNvPr id="6" name="Line 22"/>
          <p:cNvSpPr>
            <a:spLocks noChangeShapeType="1"/>
          </p:cNvSpPr>
          <p:nvPr/>
        </p:nvSpPr>
        <p:spPr bwMode="auto">
          <a:xfrm>
            <a:off x="7314768" y="2717802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4362440" y="2701730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218424" y="1700808"/>
            <a:ext cx="3312368" cy="1080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7FAB16"/>
                </a:solidFill>
              </a:rPr>
              <a:t>Key Agreement</a:t>
            </a:r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855376" y="2060848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3" name="Gruppieren 10"/>
          <p:cNvGrpSpPr/>
          <p:nvPr/>
        </p:nvGrpSpPr>
        <p:grpSpPr>
          <a:xfrm>
            <a:off x="2490233" y="2204864"/>
            <a:ext cx="1440000" cy="72008"/>
            <a:chOff x="1475657" y="2204864"/>
            <a:chExt cx="1440000" cy="72008"/>
          </a:xfrm>
        </p:grpSpPr>
        <p:cxnSp>
          <p:nvCxnSpPr>
            <p:cNvPr id="12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6"/>
          <p:cNvGrpSpPr/>
          <p:nvPr/>
        </p:nvGrpSpPr>
        <p:grpSpPr>
          <a:xfrm>
            <a:off x="2490229" y="2492894"/>
            <a:ext cx="1440163" cy="864010"/>
            <a:chOff x="1475653" y="2492894"/>
            <a:chExt cx="1440163" cy="864010"/>
          </a:xfrm>
        </p:grpSpPr>
        <p:cxnSp>
          <p:nvCxnSpPr>
            <p:cNvPr id="18" name="Gerade Verbindung mit Pfeil 17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hteck 20"/>
          <p:cNvSpPr/>
          <p:nvPr/>
        </p:nvSpPr>
        <p:spPr>
          <a:xfrm>
            <a:off x="1842160" y="4027130"/>
            <a:ext cx="43633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B</a:t>
            </a:r>
            <a:endParaRPr lang="de-DE" sz="3000" dirty="0"/>
          </a:p>
        </p:txBody>
      </p:sp>
      <p:sp>
        <p:nvSpPr>
          <p:cNvPr id="22" name="L-Form 19"/>
          <p:cNvSpPr/>
          <p:nvPr/>
        </p:nvSpPr>
        <p:spPr>
          <a:xfrm>
            <a:off x="1371600" y="1894840"/>
            <a:ext cx="6336704" cy="2880200"/>
          </a:xfrm>
          <a:prstGeom prst="corner">
            <a:avLst>
              <a:gd name="adj1" fmla="val 67244"/>
              <a:gd name="adj2" fmla="val 44400"/>
            </a:avLst>
          </a:prstGeom>
          <a:solidFill>
            <a:schemeClr val="bg2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2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el 2"/>
          <p:cNvSpPr txBox="1">
            <a:spLocks noGrp="1"/>
          </p:cNvSpPr>
          <p:nvPr>
            <p:ph type="title" idx="4294967295"/>
          </p:nvPr>
        </p:nvSpPr>
        <p:spPr>
          <a:xfrm>
            <a:off x="1849585" y="457200"/>
            <a:ext cx="4913822" cy="710067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4000" dirty="0" smtClean="0">
                <a:latin typeface="Arial" pitchFamily="34" charset="0"/>
                <a:ea typeface="MS Gothic" pitchFamily="49" charset="-128"/>
              </a:rPr>
              <a:t>TLS and BR-security</a:t>
            </a:r>
          </a:p>
        </p:txBody>
      </p:sp>
      <p:sp>
        <p:nvSpPr>
          <p:cNvPr id="8196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611188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30"/>
          <p:cNvGrpSpPr>
            <a:grpSpLocks/>
          </p:cNvGrpSpPr>
          <p:nvPr/>
        </p:nvGrpSpPr>
        <p:grpSpPr bwMode="auto">
          <a:xfrm>
            <a:off x="1547813" y="1979613"/>
            <a:ext cx="4521200" cy="706437"/>
            <a:chOff x="1547639" y="1980000"/>
            <a:chExt cx="4521329" cy="705600"/>
          </a:xfrm>
        </p:grpSpPr>
        <p:pic>
          <p:nvPicPr>
            <p:cNvPr id="8226" name="Grafik 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64088" y="1980000"/>
              <a:ext cx="704880" cy="704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7" name="Grafik 7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39" y="1980000"/>
              <a:ext cx="705970" cy="70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2"/>
          <p:cNvGrpSpPr>
            <a:grpSpLocks/>
          </p:cNvGrpSpPr>
          <p:nvPr/>
        </p:nvGrpSpPr>
        <p:grpSpPr bwMode="auto">
          <a:xfrm>
            <a:off x="2411413" y="2376488"/>
            <a:ext cx="2881312" cy="180975"/>
            <a:chOff x="3059832" y="3240000"/>
            <a:chExt cx="2880320" cy="181588"/>
          </a:xfrm>
        </p:grpSpPr>
        <p:cxnSp>
          <p:nvCxnSpPr>
            <p:cNvPr id="33" name="Gerade Verbindung mit Pfeil 32"/>
            <p:cNvCxnSpPr/>
            <p:nvPr/>
          </p:nvCxnSpPr>
          <p:spPr>
            <a:xfrm>
              <a:off x="3059832" y="3240000"/>
              <a:ext cx="2880320" cy="1592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 rot="10800000">
              <a:off x="3059832" y="3419995"/>
              <a:ext cx="2880320" cy="1593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3"/>
          <p:cNvGrpSpPr>
            <a:grpSpLocks/>
          </p:cNvGrpSpPr>
          <p:nvPr/>
        </p:nvGrpSpPr>
        <p:grpSpPr bwMode="auto">
          <a:xfrm>
            <a:off x="2411413" y="2735263"/>
            <a:ext cx="2881312" cy="188912"/>
            <a:chOff x="3059832" y="3600000"/>
            <a:chExt cx="2880320" cy="189040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3059832" y="3600000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/>
            <p:nvPr/>
          </p:nvCxnSpPr>
          <p:spPr>
            <a:xfrm rot="10800000">
              <a:off x="3059832" y="3787452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7"/>
          <p:cNvGrpSpPr>
            <a:grpSpLocks/>
          </p:cNvGrpSpPr>
          <p:nvPr/>
        </p:nvGrpSpPr>
        <p:grpSpPr bwMode="auto">
          <a:xfrm>
            <a:off x="1692275" y="2998788"/>
            <a:ext cx="4781171" cy="430887"/>
            <a:chOff x="1691680" y="2998113"/>
            <a:chExt cx="4782703" cy="431563"/>
          </a:xfrm>
        </p:grpSpPr>
        <p:sp>
          <p:nvSpPr>
            <p:cNvPr id="8220" name="Textfeld 14"/>
            <p:cNvSpPr txBox="1">
              <a:spLocks noChangeArrowheads="1"/>
            </p:cNvSpPr>
            <p:nvPr/>
          </p:nvSpPr>
          <p:spPr bwMode="auto">
            <a:xfrm>
              <a:off x="1691680" y="2998113"/>
              <a:ext cx="952810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 pitchFamily="34" charset="0"/>
                </a:rPr>
                <a:t>K1,K2</a:t>
              </a:r>
              <a:endParaRPr lang="de-DE" sz="2200" dirty="0">
                <a:latin typeface="cmmi10" pitchFamily="34" charset="0"/>
              </a:endParaRPr>
            </a:p>
          </p:txBody>
        </p:sp>
        <p:sp>
          <p:nvSpPr>
            <p:cNvPr id="8221" name="Textfeld 15"/>
            <p:cNvSpPr txBox="1">
              <a:spLocks noChangeArrowheads="1"/>
            </p:cNvSpPr>
            <p:nvPr/>
          </p:nvSpPr>
          <p:spPr bwMode="auto">
            <a:xfrm>
              <a:off x="5521573" y="2998113"/>
              <a:ext cx="952810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 pitchFamily="34" charset="0"/>
                </a:rPr>
                <a:t>K1,K2</a:t>
              </a:r>
              <a:endParaRPr lang="de-DE" sz="2200" dirty="0">
                <a:latin typeface="cmmi10" pitchFamily="34" charset="0"/>
              </a:endParaRPr>
            </a:p>
          </p:txBody>
        </p:sp>
      </p:grpSp>
      <p:sp>
        <p:nvSpPr>
          <p:cNvPr id="8201" name="Freihandform 23"/>
          <p:cNvSpPr>
            <a:spLocks/>
          </p:cNvSpPr>
          <p:nvPr/>
        </p:nvSpPr>
        <p:spPr bwMode="auto">
          <a:xfrm>
            <a:off x="1979613" y="5516563"/>
            <a:ext cx="0" cy="0"/>
          </a:xfrm>
          <a:custGeom>
            <a:avLst/>
            <a:gdLst>
              <a:gd name="T0" fmla="*/ 0 w 1000"/>
              <a:gd name="T1" fmla="*/ 0 w 1000"/>
              <a:gd name="T2" fmla="*/ 0 w 1000"/>
              <a:gd name="T3" fmla="*/ 0 w 1000"/>
              <a:gd name="T4" fmla="*/ 17694720 60000 65536"/>
              <a:gd name="T5" fmla="*/ 11796480 60000 65536"/>
              <a:gd name="T6" fmla="*/ 5898240 60000 65536"/>
              <a:gd name="T7" fmla="*/ 0 60000 65536"/>
              <a:gd name="T8" fmla="*/ 0 w 1000"/>
              <a:gd name="T9" fmla="*/ 1000 w 1000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0">
            <a:solidFill>
              <a:srgbClr val="FF950E"/>
            </a:solidFill>
            <a:prstDash val="solid"/>
            <a:round/>
            <a:headEnd/>
            <a:tailEnd type="triangle" w="lg" len="lg"/>
          </a:ln>
        </p:spPr>
        <p:txBody>
          <a:bodyPr lIns="90000" tIns="45000" rIns="90000" bIns="45000" anchor="ctr" anchorCtr="1"/>
          <a:lstStyle/>
          <a:p>
            <a:endParaRPr lang="en-AU"/>
          </a:p>
        </p:txBody>
      </p:sp>
      <p:grpSp>
        <p:nvGrpSpPr>
          <p:cNvPr id="6" name="Gruppieren 38"/>
          <p:cNvGrpSpPr>
            <a:grpSpLocks/>
          </p:cNvGrpSpPr>
          <p:nvPr/>
        </p:nvGrpSpPr>
        <p:grpSpPr bwMode="auto">
          <a:xfrm>
            <a:off x="827088" y="3527425"/>
            <a:ext cx="5378955" cy="369332"/>
            <a:chOff x="827584" y="4896002"/>
            <a:chExt cx="5377705" cy="368777"/>
          </a:xfrm>
        </p:grpSpPr>
        <p:sp>
          <p:nvSpPr>
            <p:cNvPr id="8218" name="Freihandform 26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8219" name="Textfeld 27"/>
            <p:cNvSpPr txBox="1">
              <a:spLocks noChangeArrowheads="1"/>
            </p:cNvSpPr>
            <p:nvPr/>
          </p:nvSpPr>
          <p:spPr bwMode="auto">
            <a:xfrm>
              <a:off x="935904" y="4896002"/>
              <a:ext cx="5269385" cy="368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The key </a:t>
              </a:r>
              <a:r>
                <a:rPr lang="de-DE" dirty="0" smtClean="0">
                  <a:latin typeface="cmmi10" pitchFamily="34" charset="0"/>
                </a:rPr>
                <a:t>K1,K2</a:t>
              </a:r>
              <a:r>
                <a:rPr lang="de-DE" dirty="0" smtClean="0">
                  <a:latin typeface="Calibri" pitchFamily="34" charset="0"/>
                </a:rPr>
                <a:t> </a:t>
              </a:r>
              <a:r>
                <a:rPr lang="de-DE" dirty="0">
                  <a:latin typeface="Calibri" pitchFamily="34" charset="0"/>
                </a:rPr>
                <a:t>is used in the key agreement protocol. </a:t>
              </a:r>
            </a:p>
          </p:txBody>
        </p:sp>
      </p:grpSp>
      <p:grpSp>
        <p:nvGrpSpPr>
          <p:cNvPr id="7" name="Gruppieren 39"/>
          <p:cNvGrpSpPr>
            <a:grpSpLocks/>
          </p:cNvGrpSpPr>
          <p:nvPr/>
        </p:nvGrpSpPr>
        <p:grpSpPr bwMode="auto">
          <a:xfrm>
            <a:off x="827088" y="3851275"/>
            <a:ext cx="6850062" cy="369888"/>
            <a:chOff x="827584" y="5219908"/>
            <a:chExt cx="6849589" cy="369332"/>
          </a:xfrm>
        </p:grpSpPr>
        <p:sp>
          <p:nvSpPr>
            <p:cNvPr id="8216" name="Freihandform 28"/>
            <p:cNvSpPr>
              <a:spLocks/>
            </p:cNvSpPr>
            <p:nvPr/>
          </p:nvSpPr>
          <p:spPr bwMode="auto">
            <a:xfrm>
              <a:off x="827584" y="5409092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8217" name="Textfeld 31"/>
            <p:cNvSpPr txBox="1">
              <a:spLocks noChangeArrowheads="1"/>
            </p:cNvSpPr>
            <p:nvPr/>
          </p:nvSpPr>
          <p:spPr bwMode="auto">
            <a:xfrm>
              <a:off x="935904" y="5219908"/>
              <a:ext cx="67412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The adversary can easily distinguish the session key from random, i.e.:</a:t>
              </a:r>
            </a:p>
          </p:txBody>
        </p:sp>
      </p:grpSp>
      <p:grpSp>
        <p:nvGrpSpPr>
          <p:cNvPr id="8" name="Gruppieren 38"/>
          <p:cNvGrpSpPr>
            <a:grpSpLocks noChangeAspect="1"/>
          </p:cNvGrpSpPr>
          <p:nvPr/>
        </p:nvGrpSpPr>
        <p:grpSpPr bwMode="auto">
          <a:xfrm>
            <a:off x="3419475" y="1700213"/>
            <a:ext cx="539750" cy="900112"/>
            <a:chOff x="1188360" y="2988360"/>
            <a:chExt cx="720000" cy="1198800"/>
          </a:xfrm>
        </p:grpSpPr>
        <p:pic>
          <p:nvPicPr>
            <p:cNvPr id="8214" name="Grafik 39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88360" y="3031200"/>
              <a:ext cx="720000" cy="115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5" name="Grafik 40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09960" y="2988360"/>
              <a:ext cx="607680" cy="204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2987675" y="2874963"/>
            <a:ext cx="1939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dirty="0" smtClean="0">
                <a:latin typeface="Calibri" pitchFamily="34" charset="0"/>
              </a:rPr>
              <a:t>ENC</a:t>
            </a:r>
            <a:r>
              <a:rPr lang="de-DE" sz="1600" baseline="-25000" dirty="0" smtClean="0">
                <a:latin typeface="cmmi10" pitchFamily="34" charset="0"/>
              </a:rPr>
              <a:t>K1</a:t>
            </a:r>
            <a:r>
              <a:rPr lang="de-DE" sz="1600" dirty="0" smtClean="0">
                <a:latin typeface="Calibri" pitchFamily="34" charset="0"/>
              </a:rPr>
              <a:t>(T,MAC</a:t>
            </a:r>
            <a:r>
              <a:rPr lang="de-DE" sz="1600" baseline="-25000" dirty="0" smtClean="0">
                <a:latin typeface="cmmi10" pitchFamily="34" charset="0"/>
              </a:rPr>
              <a:t>K2</a:t>
            </a:r>
            <a:r>
              <a:rPr lang="de-DE" sz="1600" dirty="0" smtClean="0">
                <a:latin typeface="Calibri" pitchFamily="34" charset="0"/>
              </a:rPr>
              <a:t>(0|T</a:t>
            </a:r>
            <a:r>
              <a:rPr lang="de-DE" sz="1600" dirty="0">
                <a:latin typeface="Calibri" pitchFamily="34" charset="0"/>
              </a:rPr>
              <a:t>))</a:t>
            </a:r>
          </a:p>
        </p:txBody>
      </p:sp>
      <p:grpSp>
        <p:nvGrpSpPr>
          <p:cNvPr id="10" name="Gruppieren 38"/>
          <p:cNvGrpSpPr>
            <a:grpSpLocks/>
          </p:cNvGrpSpPr>
          <p:nvPr/>
        </p:nvGrpSpPr>
        <p:grpSpPr bwMode="auto">
          <a:xfrm>
            <a:off x="6443663" y="1989138"/>
            <a:ext cx="1946275" cy="1368425"/>
            <a:chOff x="6444208" y="1988840"/>
            <a:chExt cx="1946308" cy="1368152"/>
          </a:xfrm>
        </p:grpSpPr>
        <p:sp>
          <p:nvSpPr>
            <p:cNvPr id="42" name="Geschweifte Klammer rechts 41"/>
            <p:cNvSpPr/>
            <p:nvPr/>
          </p:nvSpPr>
          <p:spPr>
            <a:xfrm>
              <a:off x="6444208" y="1988840"/>
              <a:ext cx="215904" cy="1368152"/>
            </a:xfrm>
            <a:prstGeom prst="rightBrac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211" name="Textfeld 42"/>
            <p:cNvSpPr txBox="1">
              <a:spLocks noChangeArrowheads="1"/>
            </p:cNvSpPr>
            <p:nvPr/>
          </p:nvSpPr>
          <p:spPr bwMode="auto">
            <a:xfrm>
              <a:off x="6804248" y="2348880"/>
              <a:ext cx="158626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de-DE">
                  <a:latin typeface="Calibri" pitchFamily="34" charset="0"/>
                </a:rPr>
                <a:t>TLS Handshake</a:t>
              </a:r>
            </a:p>
            <a:p>
              <a:pPr algn="ctr"/>
              <a:r>
                <a:rPr lang="de-DE">
                  <a:latin typeface="Calibri" pitchFamily="34" charset="0"/>
                </a:rPr>
                <a:t>Protocol</a:t>
              </a:r>
            </a:p>
          </p:txBody>
        </p:sp>
      </p:grp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1187450" y="4356100"/>
            <a:ext cx="54783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latin typeface="Calibri" pitchFamily="34" charset="0"/>
              </a:rPr>
              <a:t>Session key: Decrypt with </a:t>
            </a:r>
            <a:r>
              <a:rPr lang="de-DE" dirty="0" smtClean="0">
                <a:latin typeface="cmmi10" pitchFamily="34" charset="0"/>
              </a:rPr>
              <a:t>K1</a:t>
            </a:r>
            <a:r>
              <a:rPr lang="de-DE" dirty="0" smtClean="0">
                <a:latin typeface="Calibri" pitchFamily="34" charset="0"/>
              </a:rPr>
              <a:t>, </a:t>
            </a:r>
            <a:r>
              <a:rPr lang="de-DE" dirty="0">
                <a:latin typeface="Calibri" pitchFamily="34" charset="0"/>
              </a:rPr>
              <a:t>check MAC with </a:t>
            </a:r>
            <a:r>
              <a:rPr lang="de-DE" dirty="0" smtClean="0">
                <a:latin typeface="cmmi10" pitchFamily="34" charset="0"/>
              </a:rPr>
              <a:t>K2</a:t>
            </a:r>
            <a:r>
              <a:rPr lang="de-DE" dirty="0" smtClean="0">
                <a:latin typeface="Calibri" pitchFamily="34" charset="0"/>
              </a:rPr>
              <a:t>: </a:t>
            </a:r>
            <a:r>
              <a:rPr lang="de-DE" dirty="0">
                <a:latin typeface="Calibri" pitchFamily="34" charset="0"/>
              </a:rPr>
              <a:t>valid.</a:t>
            </a:r>
            <a:endParaRPr lang="de-DE" sz="1600" baseline="30000" dirty="0">
              <a:latin typeface="Calibri" pitchFamily="34" charset="0"/>
            </a:endParaRP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1187450" y="4643438"/>
            <a:ext cx="59240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latin typeface="Calibri" pitchFamily="34" charset="0"/>
              </a:rPr>
              <a:t>Random value: Decrypt with </a:t>
            </a:r>
            <a:r>
              <a:rPr lang="de-DE" dirty="0" smtClean="0">
                <a:latin typeface="cmmi10" pitchFamily="34" charset="0"/>
              </a:rPr>
              <a:t>K1</a:t>
            </a:r>
            <a:r>
              <a:rPr lang="de-DE" dirty="0" smtClean="0">
                <a:latin typeface="Calibri" pitchFamily="34" charset="0"/>
              </a:rPr>
              <a:t>, </a:t>
            </a:r>
            <a:r>
              <a:rPr lang="de-DE" dirty="0">
                <a:latin typeface="Calibri" pitchFamily="34" charset="0"/>
              </a:rPr>
              <a:t>check MAC with </a:t>
            </a:r>
            <a:r>
              <a:rPr lang="de-DE" dirty="0" smtClean="0">
                <a:latin typeface="cmmi10" pitchFamily="34" charset="0"/>
              </a:rPr>
              <a:t>K2</a:t>
            </a:r>
            <a:r>
              <a:rPr lang="de-DE" dirty="0" smtClean="0">
                <a:latin typeface="Calibri" pitchFamily="34" charset="0"/>
              </a:rPr>
              <a:t>: </a:t>
            </a:r>
            <a:r>
              <a:rPr lang="de-DE" dirty="0">
                <a:latin typeface="Calibri" pitchFamily="34" charset="0"/>
              </a:rPr>
              <a:t>invalid.</a:t>
            </a:r>
            <a:endParaRPr lang="de-DE" sz="1600" baseline="300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7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834937" y="228600"/>
            <a:ext cx="7293705" cy="710067"/>
          </a:xfrm>
        </p:spPr>
        <p:txBody>
          <a:bodyPr wrap="none" lIns="90000" tIns="46800" rIns="90000" bIns="46800" anchorCtr="0">
            <a:spAutoFit/>
          </a:bodyPr>
          <a:lstStyle>
            <a:defPPr lvl="0">
              <a:buClr>
                <a:srgbClr val="333333"/>
              </a:buClr>
              <a:buSzPct val="100000"/>
              <a:buFont typeface="Arial" pitchFamily="34"/>
              <a:buNone/>
            </a:defPPr>
            <a:lvl1pPr lvl="0">
              <a:buClr>
                <a:srgbClr val="333333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sz="4000" dirty="0" smtClean="0"/>
              <a:t>Idea: “Good” Key Agreement for </a:t>
            </a:r>
            <a:r>
              <a:rPr lang="de-DE" sz="4000" dirty="0" smtClean="0">
                <a:solidFill>
                  <a:schemeClr val="tx1"/>
                </a:solidFill>
                <a:sym typeface="Symbol"/>
              </a:rPr>
              <a:t></a:t>
            </a:r>
            <a:endParaRPr lang="en-US" sz="4000" dirty="0">
              <a:latin typeface="cmmi10"/>
            </a:endParaRP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610920" y="1881360"/>
            <a:ext cx="7956360" cy="3961080"/>
          </a:xfrm>
        </p:spPr>
        <p:txBody>
          <a:bodyPr wrap="none" lIns="90000" tIns="46800" rIns="90000" bIns="46800" anchor="t" anchorCtr="0">
            <a:spAutoFit/>
          </a:bodyPr>
          <a:lstStyle>
            <a:def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None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defPPr>
            <a:lvl1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Char char=""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1pPr>
            <a:lvl2pPr marL="826920" marR="0" lvl="1" indent="-285840" algn="l" hangingPunct="1">
              <a:spcBef>
                <a:spcPts val="0"/>
              </a:spcBef>
              <a:spcAft>
                <a:spcPts val="686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87120" algn="l"/>
                <a:tab pos="1001520" algn="l"/>
                <a:tab pos="1915919" algn="l"/>
                <a:tab pos="2830319" algn="l"/>
                <a:tab pos="3744720" algn="l"/>
                <a:tab pos="4659120" algn="l"/>
                <a:tab pos="5573520" algn="l"/>
                <a:tab pos="6487919" algn="l"/>
                <a:tab pos="7402319" algn="l"/>
                <a:tab pos="8316720" algn="l"/>
                <a:tab pos="9231120" algn="l"/>
              </a:tabLst>
              <a:defRPr lang="de-DE" sz="22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2pPr>
            <a:lvl3pPr marL="1234800" marR="0" lvl="2" indent="-228600" algn="l" hangingPunct="1">
              <a:spcBef>
                <a:spcPts val="624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•"/>
              <a:tabLst>
                <a:tab pos="593640" algn="l"/>
                <a:tab pos="1508040" algn="l"/>
                <a:tab pos="2422440" algn="l"/>
                <a:tab pos="3336840" algn="l"/>
                <a:tab pos="4251240" algn="l"/>
                <a:tab pos="5165640" algn="l"/>
                <a:tab pos="6080040" algn="l"/>
                <a:tab pos="6994439" algn="l"/>
                <a:tab pos="7908839" algn="l"/>
                <a:tab pos="8823240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3pPr>
            <a:lvl4pPr marL="1643040" marR="0" lvl="3" indent="-228600" algn="l" hangingPunct="1">
              <a:spcBef>
                <a:spcPts val="8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185400" algn="l"/>
                <a:tab pos="1099800" algn="l"/>
                <a:tab pos="2014200" algn="l"/>
                <a:tab pos="2928600" algn="l"/>
                <a:tab pos="3843000" algn="l"/>
                <a:tab pos="4757400" algn="l"/>
                <a:tab pos="5671800" algn="l"/>
                <a:tab pos="6586199" algn="l"/>
                <a:tab pos="7500600" algn="l"/>
                <a:tab pos="8415000" algn="l"/>
              </a:tabLst>
              <a:def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9pPr>
          </a:lstStyle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</p:txBody>
      </p:sp>
      <p:sp>
        <p:nvSpPr>
          <p:cNvPr id="38" name="Rechteck 37"/>
          <p:cNvSpPr/>
          <p:nvPr/>
        </p:nvSpPr>
        <p:spPr>
          <a:xfrm>
            <a:off x="2769678" y="1988840"/>
            <a:ext cx="2448272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Key Agreement (</a:t>
            </a:r>
            <a:r>
              <a:rPr lang="de-D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2769678" y="3068960"/>
            <a:ext cx="2488122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Application Protocol (</a:t>
            </a:r>
            <a:r>
              <a:rPr lang="de-DE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" name="Gruppieren 20"/>
          <p:cNvGrpSpPr/>
          <p:nvPr/>
        </p:nvGrpSpPr>
        <p:grpSpPr>
          <a:xfrm>
            <a:off x="3982666" y="2564904"/>
            <a:ext cx="587212" cy="504056"/>
            <a:chOff x="2400612" y="2564904"/>
            <a:chExt cx="587212" cy="504056"/>
          </a:xfrm>
        </p:grpSpPr>
        <p:cxnSp>
          <p:nvCxnSpPr>
            <p:cNvPr id="46" name="Gerade Verbindung mit Pfeil 45"/>
            <p:cNvCxnSpPr>
              <a:stCxn id="38" idx="2"/>
              <a:endCxn id="40" idx="0"/>
            </p:cNvCxnSpPr>
            <p:nvPr/>
          </p:nvCxnSpPr>
          <p:spPr>
            <a:xfrm rot="16200000" flipH="1">
              <a:off x="2169694" y="2806969"/>
              <a:ext cx="504056" cy="19925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feld 46"/>
            <p:cNvSpPr txBox="1"/>
            <p:nvPr/>
          </p:nvSpPr>
          <p:spPr>
            <a:xfrm>
              <a:off x="2400612" y="2636912"/>
              <a:ext cx="587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keys</a:t>
              </a:r>
              <a:endParaRPr lang="de-DE" dirty="0"/>
            </a:p>
          </p:txBody>
        </p:sp>
      </p:grpSp>
      <p:grpSp>
        <p:nvGrpSpPr>
          <p:cNvPr id="5" name="Gruppieren 38"/>
          <p:cNvGrpSpPr/>
          <p:nvPr/>
        </p:nvGrpSpPr>
        <p:grpSpPr>
          <a:xfrm>
            <a:off x="683568" y="4953942"/>
            <a:ext cx="3567280" cy="923330"/>
            <a:chOff x="827584" y="4896000"/>
            <a:chExt cx="3567280" cy="923330"/>
          </a:xfrm>
        </p:grpSpPr>
        <p:sp>
          <p:nvSpPr>
            <p:cNvPr id="23" name="Freihandform 22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935904" y="4896000"/>
              <a:ext cx="34589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No</a:t>
              </a:r>
              <a:r>
                <a:rPr lang="de-DE" dirty="0" smtClean="0"/>
                <a:t> </a:t>
              </a:r>
              <a:r>
                <a:rPr lang="de-DE" dirty="0" err="1" smtClean="0"/>
                <a:t>winning</a:t>
              </a:r>
              <a:r>
                <a:rPr lang="de-DE" dirty="0" smtClean="0"/>
                <a:t> </a:t>
              </a:r>
              <a:r>
                <a:rPr lang="de-DE" dirty="0" err="1" smtClean="0"/>
                <a:t>condition</a:t>
              </a:r>
              <a:r>
                <a:rPr lang="de-DE" dirty="0" smtClean="0"/>
                <a:t> </a:t>
              </a:r>
              <a:r>
                <a:rPr lang="de-DE" dirty="0" err="1" smtClean="0"/>
                <a:t>for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key</a:t>
              </a:r>
              <a:endParaRPr lang="de-DE" dirty="0" smtClean="0"/>
            </a:p>
            <a:p>
              <a:r>
                <a:rPr lang="de-DE" dirty="0" err="1" smtClean="0"/>
                <a:t>agreement</a:t>
              </a:r>
              <a:r>
                <a:rPr lang="de-DE" dirty="0" smtClean="0"/>
                <a:t>, </a:t>
              </a:r>
              <a:r>
                <a:rPr lang="de-DE" dirty="0" err="1" smtClean="0"/>
                <a:t>only</a:t>
              </a:r>
              <a:r>
                <a:rPr lang="de-DE" dirty="0" smtClean="0"/>
                <a:t> </a:t>
              </a:r>
              <a:r>
                <a:rPr lang="de-DE" dirty="0" err="1" smtClean="0"/>
                <a:t>winning</a:t>
              </a:r>
              <a:r>
                <a:rPr lang="de-DE" dirty="0" smtClean="0"/>
                <a:t> </a:t>
              </a:r>
              <a:r>
                <a:rPr lang="de-DE" dirty="0" err="1" smtClean="0"/>
                <a:t>condition</a:t>
              </a:r>
              <a:endParaRPr lang="de-DE" dirty="0" smtClean="0"/>
            </a:p>
            <a:p>
              <a:r>
                <a:rPr lang="de-DE" dirty="0" err="1" smtClean="0"/>
                <a:t>of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application</a:t>
              </a:r>
              <a:r>
                <a:rPr lang="de-DE" dirty="0" smtClean="0"/>
                <a:t> </a:t>
              </a:r>
              <a:r>
                <a:rPr lang="de-DE" dirty="0" err="1" smtClean="0"/>
                <a:t>protocol</a:t>
              </a:r>
              <a:r>
                <a:rPr lang="de-DE" dirty="0" smtClean="0"/>
                <a:t>. </a:t>
              </a:r>
            </a:p>
          </p:txBody>
        </p:sp>
      </p:grpSp>
      <p:grpSp>
        <p:nvGrpSpPr>
          <p:cNvPr id="6" name="Gruppieren 31"/>
          <p:cNvGrpSpPr/>
          <p:nvPr/>
        </p:nvGrpSpPr>
        <p:grpSpPr>
          <a:xfrm>
            <a:off x="3773373" y="3645024"/>
            <a:ext cx="508473" cy="873388"/>
            <a:chOff x="1979712" y="3645024"/>
            <a:chExt cx="508473" cy="873388"/>
          </a:xfrm>
        </p:grpSpPr>
        <p:cxnSp>
          <p:nvCxnSpPr>
            <p:cNvPr id="26" name="Gerade Verbindung mit Pfeil 25"/>
            <p:cNvCxnSpPr/>
            <p:nvPr/>
          </p:nvCxnSpPr>
          <p:spPr>
            <a:xfrm rot="5400000">
              <a:off x="1954856" y="3896258"/>
              <a:ext cx="504056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/>
          </p:nvSpPr>
          <p:spPr>
            <a:xfrm>
              <a:off x="1979712" y="414908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0/1</a:t>
              </a:r>
              <a:endParaRPr lang="de-DE" dirty="0"/>
            </a:p>
          </p:txBody>
        </p:sp>
      </p:grpSp>
      <p:grpSp>
        <p:nvGrpSpPr>
          <p:cNvPr id="7" name="Gruppieren 38"/>
          <p:cNvGrpSpPr/>
          <p:nvPr/>
        </p:nvGrpSpPr>
        <p:grpSpPr>
          <a:xfrm>
            <a:off x="683568" y="4581128"/>
            <a:ext cx="3693532" cy="369332"/>
            <a:chOff x="827584" y="4896000"/>
            <a:chExt cx="3693532" cy="369332"/>
          </a:xfrm>
        </p:grpSpPr>
        <p:sp>
          <p:nvSpPr>
            <p:cNvPr id="39" name="Freihandform 38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949433" y="4896000"/>
              <a:ext cx="3571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Attack possibilities of both: ke and </a:t>
              </a:r>
              <a:r>
                <a:rPr lang="de-DE" dirty="0" smtClean="0">
                  <a:solidFill>
                    <a:schemeClr val="tx1"/>
                  </a:solidFill>
                  <a:sym typeface="Symbol"/>
                </a:rPr>
                <a:t>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hteck 44"/>
          <p:cNvSpPr/>
          <p:nvPr/>
        </p:nvSpPr>
        <p:spPr>
          <a:xfrm>
            <a:off x="683568" y="2060848"/>
            <a:ext cx="429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msy10" pitchFamily="34" charset="0"/>
              </a:rPr>
              <a:t>A</a:t>
            </a:r>
            <a:endParaRPr lang="de-DE" sz="2400" dirty="0"/>
          </a:p>
        </p:txBody>
      </p:sp>
      <p:sp>
        <p:nvSpPr>
          <p:cNvPr id="51" name="Textfeld 50"/>
          <p:cNvSpPr txBox="1"/>
          <p:nvPr/>
        </p:nvSpPr>
        <p:spPr>
          <a:xfrm>
            <a:off x="1041486" y="1620089"/>
            <a:ext cx="1640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err="1" smtClean="0"/>
              <a:t>network</a:t>
            </a:r>
            <a:r>
              <a:rPr lang="de-DE" sz="1600" dirty="0" smtClean="0"/>
              <a:t> + </a:t>
            </a:r>
            <a:r>
              <a:rPr lang="de-DE" sz="1600" dirty="0" err="1" smtClean="0"/>
              <a:t>insider</a:t>
            </a:r>
            <a:endParaRPr lang="de-DE" sz="1600" dirty="0" smtClean="0"/>
          </a:p>
          <a:p>
            <a:pPr algn="ctr"/>
            <a:r>
              <a:rPr lang="de-DE" sz="1600" dirty="0" err="1" smtClean="0"/>
              <a:t>attacks</a:t>
            </a:r>
            <a:endParaRPr lang="de-DE" sz="1600" dirty="0"/>
          </a:p>
        </p:txBody>
      </p:sp>
      <p:grpSp>
        <p:nvGrpSpPr>
          <p:cNvPr id="8" name="Gruppieren 59"/>
          <p:cNvGrpSpPr/>
          <p:nvPr/>
        </p:nvGrpSpPr>
        <p:grpSpPr>
          <a:xfrm>
            <a:off x="1185503" y="2204864"/>
            <a:ext cx="1440000" cy="72008"/>
            <a:chOff x="1475657" y="2204864"/>
            <a:chExt cx="1440000" cy="72008"/>
          </a:xfrm>
        </p:grpSpPr>
        <p:cxnSp>
          <p:nvCxnSpPr>
            <p:cNvPr id="50" name="Gerade Verbindung mit Pfeil 49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mit Pfeil 52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58"/>
          <p:cNvGrpSpPr/>
          <p:nvPr/>
        </p:nvGrpSpPr>
        <p:grpSpPr>
          <a:xfrm>
            <a:off x="1185499" y="2492894"/>
            <a:ext cx="1440163" cy="864010"/>
            <a:chOff x="1475653" y="2492894"/>
            <a:chExt cx="1440163" cy="864010"/>
          </a:xfrm>
        </p:grpSpPr>
        <p:cxnSp>
          <p:nvCxnSpPr>
            <p:cNvPr id="55" name="Gerade Verbindung mit Pfeil 54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mit Pfeil 57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ieren 38"/>
          <p:cNvGrpSpPr/>
          <p:nvPr/>
        </p:nvGrpSpPr>
        <p:grpSpPr>
          <a:xfrm>
            <a:off x="5729102" y="1578858"/>
            <a:ext cx="2456720" cy="369332"/>
            <a:chOff x="827584" y="4896000"/>
            <a:chExt cx="2456720" cy="369332"/>
          </a:xfrm>
        </p:grpSpPr>
        <p:sp>
          <p:nvSpPr>
            <p:cNvPr id="62" name="Freihandform 61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935904" y="4896000"/>
              <a:ext cx="23484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As strong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necessary</a:t>
              </a:r>
              <a:r>
                <a:rPr lang="de-DE" dirty="0" smtClean="0"/>
                <a:t>:</a:t>
              </a:r>
            </a:p>
          </p:txBody>
        </p:sp>
      </p:grpSp>
      <p:grpSp>
        <p:nvGrpSpPr>
          <p:cNvPr id="11" name="Gruppieren 38"/>
          <p:cNvGrpSpPr/>
          <p:nvPr/>
        </p:nvGrpSpPr>
        <p:grpSpPr>
          <a:xfrm>
            <a:off x="6075720" y="1857598"/>
            <a:ext cx="2457168" cy="646331"/>
            <a:chOff x="827584" y="4896000"/>
            <a:chExt cx="2457168" cy="646331"/>
          </a:xfrm>
        </p:grpSpPr>
        <p:sp>
          <p:nvSpPr>
            <p:cNvPr id="65" name="Freihandform 64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66" name="Textfeld 65"/>
            <p:cNvSpPr txBox="1"/>
            <p:nvPr/>
          </p:nvSpPr>
          <p:spPr>
            <a:xfrm>
              <a:off x="935904" y="4896000"/>
              <a:ext cx="23488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If</a:t>
              </a:r>
              <a:r>
                <a:rPr lang="de-DE" dirty="0" smtClean="0"/>
                <a:t> </a:t>
              </a:r>
              <a:r>
                <a:rPr lang="de-DE" dirty="0" err="1" smtClean="0"/>
                <a:t>ke</a:t>
              </a:r>
              <a:r>
                <a:rPr lang="de-DE" dirty="0" smtClean="0"/>
                <a:t> </a:t>
              </a:r>
              <a:r>
                <a:rPr lang="de-DE" dirty="0" err="1" smtClean="0"/>
                <a:t>hurts</a:t>
              </a:r>
              <a:r>
                <a:rPr lang="de-DE" dirty="0" smtClean="0"/>
                <a:t> </a:t>
              </a:r>
              <a:r>
                <a:rPr lang="de-DE" dirty="0" err="1" smtClean="0"/>
                <a:t>security</a:t>
              </a:r>
              <a:r>
                <a:rPr lang="de-DE" dirty="0" smtClean="0"/>
                <a:t> </a:t>
              </a:r>
              <a:r>
                <a:rPr lang="de-DE" dirty="0" err="1" smtClean="0"/>
                <a:t>of</a:t>
              </a:r>
              <a:endParaRPr lang="de-DE" dirty="0" smtClean="0"/>
            </a:p>
            <a:p>
              <a:r>
                <a:rPr lang="de-DE" dirty="0" err="1" smtClean="0"/>
                <a:t>protocol</a:t>
              </a:r>
              <a:r>
                <a:rPr lang="de-DE" dirty="0" smtClean="0"/>
                <a:t>, </a:t>
              </a:r>
              <a:r>
                <a:rPr lang="de-DE" dirty="0" err="1" smtClean="0"/>
                <a:t>then</a:t>
              </a:r>
              <a:r>
                <a:rPr lang="de-DE" dirty="0" smtClean="0"/>
                <a:t> 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dirty="0" smtClean="0"/>
                <a:t> </a:t>
              </a:r>
              <a:r>
                <a:rPr lang="de-DE" dirty="0" err="1" smtClean="0"/>
                <a:t>wins</a:t>
              </a:r>
              <a:r>
                <a:rPr lang="de-DE" dirty="0" smtClean="0"/>
                <a:t>. </a:t>
              </a:r>
            </a:p>
          </p:txBody>
        </p:sp>
      </p:grpSp>
      <p:grpSp>
        <p:nvGrpSpPr>
          <p:cNvPr id="12" name="Gruppieren 38"/>
          <p:cNvGrpSpPr/>
          <p:nvPr/>
        </p:nvGrpSpPr>
        <p:grpSpPr>
          <a:xfrm>
            <a:off x="5724128" y="2505670"/>
            <a:ext cx="2142403" cy="369332"/>
            <a:chOff x="827584" y="4896000"/>
            <a:chExt cx="2142403" cy="369332"/>
          </a:xfrm>
        </p:grpSpPr>
        <p:sp>
          <p:nvSpPr>
            <p:cNvPr id="68" name="Freihandform 67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935904" y="4896000"/>
              <a:ext cx="2034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As </a:t>
              </a:r>
              <a:r>
                <a:rPr lang="de-DE" dirty="0" err="1" smtClean="0"/>
                <a:t>weak</a:t>
              </a:r>
              <a:r>
                <a:rPr lang="de-DE" dirty="0" smtClean="0"/>
                <a:t> </a:t>
              </a:r>
              <a:r>
                <a:rPr lang="de-DE" dirty="0" err="1" smtClean="0"/>
                <a:t>as</a:t>
              </a:r>
              <a:r>
                <a:rPr lang="de-DE" dirty="0" smtClean="0"/>
                <a:t> </a:t>
              </a:r>
              <a:r>
                <a:rPr lang="de-DE" dirty="0" err="1" smtClean="0"/>
                <a:t>needed</a:t>
              </a:r>
              <a:r>
                <a:rPr lang="de-DE" dirty="0" smtClean="0"/>
                <a:t>:</a:t>
              </a:r>
            </a:p>
          </p:txBody>
        </p:sp>
      </p:grpSp>
      <p:grpSp>
        <p:nvGrpSpPr>
          <p:cNvPr id="13" name="Gruppieren 38"/>
          <p:cNvGrpSpPr/>
          <p:nvPr/>
        </p:nvGrpSpPr>
        <p:grpSpPr>
          <a:xfrm>
            <a:off x="6084168" y="2804735"/>
            <a:ext cx="2661455" cy="369332"/>
            <a:chOff x="827584" y="4896000"/>
            <a:chExt cx="2661455" cy="369332"/>
          </a:xfrm>
        </p:grpSpPr>
        <p:sp>
          <p:nvSpPr>
            <p:cNvPr id="71" name="Freihandform 70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935904" y="4896000"/>
              <a:ext cx="2553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No</a:t>
              </a:r>
              <a:r>
                <a:rPr lang="de-DE" dirty="0" smtClean="0"/>
                <a:t> </a:t>
              </a:r>
              <a:r>
                <a:rPr lang="de-DE" dirty="0" err="1" smtClean="0"/>
                <a:t>restrictions</a:t>
              </a:r>
              <a:r>
                <a:rPr lang="de-DE" dirty="0" smtClean="0"/>
                <a:t> on </a:t>
              </a:r>
              <a:r>
                <a:rPr lang="de-DE" dirty="0" err="1" smtClean="0"/>
                <a:t>syntax</a:t>
              </a:r>
              <a:r>
                <a:rPr lang="de-DE" dirty="0" smtClean="0"/>
                <a:t> </a:t>
              </a:r>
            </a:p>
          </p:txBody>
        </p:sp>
      </p:grpSp>
      <p:grpSp>
        <p:nvGrpSpPr>
          <p:cNvPr id="14" name="Gruppieren 38"/>
          <p:cNvGrpSpPr/>
          <p:nvPr/>
        </p:nvGrpSpPr>
        <p:grpSpPr>
          <a:xfrm>
            <a:off x="6084168" y="3153742"/>
            <a:ext cx="2767446" cy="369332"/>
            <a:chOff x="827584" y="4896000"/>
            <a:chExt cx="2767446" cy="369332"/>
          </a:xfrm>
        </p:grpSpPr>
        <p:sp>
          <p:nvSpPr>
            <p:cNvPr id="74" name="Freihandform 73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935904" y="4896000"/>
              <a:ext cx="26591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No</a:t>
              </a:r>
              <a:r>
                <a:rPr lang="de-DE" dirty="0" smtClean="0"/>
                <a:t> </a:t>
              </a:r>
              <a:r>
                <a:rPr lang="de-DE" dirty="0" err="1" smtClean="0"/>
                <a:t>restrictions</a:t>
              </a:r>
              <a:r>
                <a:rPr lang="de-DE" dirty="0" smtClean="0"/>
                <a:t> on </a:t>
              </a:r>
              <a:r>
                <a:rPr lang="de-DE" dirty="0" err="1" smtClean="0"/>
                <a:t>secrecy</a:t>
              </a:r>
              <a:r>
                <a:rPr lang="de-DE" dirty="0" smtClean="0"/>
                <a:t> </a:t>
              </a:r>
            </a:p>
          </p:txBody>
        </p:sp>
      </p:grpSp>
      <p:grpSp>
        <p:nvGrpSpPr>
          <p:cNvPr id="15" name="Gruppieren 38"/>
          <p:cNvGrpSpPr/>
          <p:nvPr/>
        </p:nvGrpSpPr>
        <p:grpSpPr>
          <a:xfrm>
            <a:off x="5724128" y="3513782"/>
            <a:ext cx="696943" cy="369332"/>
            <a:chOff x="827584" y="4896000"/>
            <a:chExt cx="696943" cy="369332"/>
          </a:xfrm>
        </p:grpSpPr>
        <p:sp>
          <p:nvSpPr>
            <p:cNvPr id="77" name="Freihandform 76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78" name="Textfeld 77"/>
            <p:cNvSpPr txBox="1"/>
            <p:nvPr/>
          </p:nvSpPr>
          <p:spPr>
            <a:xfrm>
              <a:off x="935904" y="4896000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Still:</a:t>
              </a:r>
            </a:p>
          </p:txBody>
        </p:sp>
      </p:grpSp>
      <p:grpSp>
        <p:nvGrpSpPr>
          <p:cNvPr id="16" name="Gruppieren 38"/>
          <p:cNvGrpSpPr/>
          <p:nvPr/>
        </p:nvGrpSpPr>
        <p:grpSpPr>
          <a:xfrm>
            <a:off x="6084168" y="3801814"/>
            <a:ext cx="2667995" cy="646331"/>
            <a:chOff x="827584" y="4896000"/>
            <a:chExt cx="2667995" cy="646331"/>
          </a:xfrm>
        </p:grpSpPr>
        <p:sp>
          <p:nvSpPr>
            <p:cNvPr id="80" name="Freihandform 79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935904" y="4896000"/>
              <a:ext cx="25596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Long </a:t>
              </a:r>
              <a:r>
                <a:rPr lang="de-DE" dirty="0" err="1" smtClean="0"/>
                <a:t>composition</a:t>
              </a:r>
              <a:r>
                <a:rPr lang="de-DE" dirty="0" smtClean="0"/>
                <a:t> </a:t>
              </a:r>
              <a:r>
                <a:rPr lang="de-DE" dirty="0" err="1" smtClean="0"/>
                <a:t>proofs</a:t>
              </a:r>
              <a:r>
                <a:rPr lang="de-DE" dirty="0" smtClean="0"/>
                <a:t>,</a:t>
              </a:r>
            </a:p>
            <a:p>
              <a:r>
                <a:rPr lang="de-DE" dirty="0" err="1" smtClean="0"/>
                <a:t>if</a:t>
              </a:r>
              <a:r>
                <a:rPr lang="de-DE" dirty="0" smtClean="0"/>
                <a:t> </a:t>
              </a:r>
              <a:r>
                <a:rPr lang="de-DE" dirty="0" err="1" smtClean="0"/>
                <a:t>protocol</a:t>
              </a:r>
              <a:r>
                <a:rPr lang="de-DE" dirty="0" smtClean="0"/>
                <a:t> </a:t>
              </a:r>
              <a:r>
                <a:rPr lang="de-DE" dirty="0" err="1" smtClean="0"/>
                <a:t>is</a:t>
              </a:r>
              <a:r>
                <a:rPr lang="de-DE" dirty="0" smtClean="0"/>
                <a:t> </a:t>
              </a:r>
              <a:r>
                <a:rPr lang="de-DE" dirty="0" err="1" smtClean="0"/>
                <a:t>complicated</a:t>
              </a:r>
              <a:endParaRPr lang="de-DE" dirty="0" smtClean="0"/>
            </a:p>
          </p:txBody>
        </p:sp>
      </p:grpSp>
      <p:grpSp>
        <p:nvGrpSpPr>
          <p:cNvPr id="17" name="Gruppieren 38"/>
          <p:cNvGrpSpPr/>
          <p:nvPr/>
        </p:nvGrpSpPr>
        <p:grpSpPr>
          <a:xfrm>
            <a:off x="6084168" y="4388911"/>
            <a:ext cx="2901585" cy="1200329"/>
            <a:chOff x="827584" y="4896000"/>
            <a:chExt cx="2901585" cy="1200329"/>
          </a:xfrm>
        </p:grpSpPr>
        <p:sp>
          <p:nvSpPr>
            <p:cNvPr id="83" name="Freihandform 82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935904" y="4896000"/>
              <a:ext cx="27932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Even </a:t>
              </a:r>
              <a:r>
                <a:rPr lang="de-DE" dirty="0" err="1" smtClean="0"/>
                <a:t>if</a:t>
              </a:r>
              <a:r>
                <a:rPr lang="de-DE" dirty="0" smtClean="0"/>
                <a:t> </a:t>
              </a:r>
              <a:r>
                <a:rPr lang="de-DE" dirty="0" err="1" smtClean="0"/>
                <a:t>protocol</a:t>
              </a:r>
              <a:r>
                <a:rPr lang="de-DE" dirty="0" smtClean="0"/>
                <a:t> </a:t>
              </a:r>
              <a:r>
                <a:rPr lang="de-DE" dirty="0" err="1" smtClean="0"/>
                <a:t>security</a:t>
              </a:r>
              <a:endParaRPr lang="de-DE" dirty="0" smtClean="0"/>
            </a:p>
            <a:p>
              <a:r>
                <a:rPr lang="de-DE" dirty="0" err="1" smtClean="0"/>
                <a:t>reduces</a:t>
              </a:r>
              <a:r>
                <a:rPr lang="de-DE" dirty="0" smtClean="0"/>
                <a:t> </a:t>
              </a:r>
              <a:r>
                <a:rPr lang="de-DE" dirty="0" err="1" smtClean="0"/>
                <a:t>to</a:t>
              </a:r>
              <a:r>
                <a:rPr lang="de-DE" dirty="0" smtClean="0"/>
                <a:t> simple primitive,</a:t>
              </a:r>
            </a:p>
            <a:p>
              <a:r>
                <a:rPr lang="de-DE" dirty="0" err="1" smtClean="0"/>
                <a:t>these</a:t>
              </a:r>
              <a:r>
                <a:rPr lang="de-DE" dirty="0" smtClean="0"/>
                <a:t> </a:t>
              </a:r>
              <a:r>
                <a:rPr lang="de-DE" dirty="0" err="1" smtClean="0"/>
                <a:t>composition</a:t>
              </a:r>
              <a:r>
                <a:rPr lang="de-DE" dirty="0" smtClean="0"/>
                <a:t> </a:t>
              </a:r>
              <a:r>
                <a:rPr lang="de-DE" dirty="0" err="1" smtClean="0"/>
                <a:t>proofs</a:t>
              </a:r>
              <a:endParaRPr lang="de-DE" dirty="0" smtClean="0"/>
            </a:p>
            <a:p>
              <a:r>
                <a:rPr lang="de-DE" dirty="0" err="1" smtClean="0"/>
                <a:t>remain</a:t>
              </a:r>
              <a:r>
                <a:rPr lang="de-DE" dirty="0" smtClean="0"/>
                <a:t> </a:t>
              </a:r>
              <a:r>
                <a:rPr lang="de-DE" dirty="0" err="1" smtClean="0"/>
                <a:t>laborious</a:t>
              </a:r>
              <a:r>
                <a:rPr lang="de-DE" dirty="0" smtClean="0"/>
                <a:t>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45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1379865" y="752506"/>
            <a:ext cx="3251189" cy="710067"/>
          </a:xfrm>
        </p:spPr>
        <p:txBody>
          <a:bodyPr wrap="none" lIns="90000" tIns="46800" rIns="90000" bIns="46800" anchorCtr="0">
            <a:spAutoFit/>
          </a:bodyPr>
          <a:lstStyle>
            <a:defPPr lvl="0">
              <a:buClr>
                <a:srgbClr val="333333"/>
              </a:buClr>
              <a:buSzPct val="100000"/>
              <a:buFont typeface="Arial" pitchFamily="34"/>
              <a:buNone/>
            </a:defPPr>
            <a:lvl1pPr lvl="0">
              <a:buClr>
                <a:srgbClr val="333333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4000" dirty="0" smtClean="0"/>
              <a:t>Main Theorem</a:t>
            </a:r>
            <a:endParaRPr lang="en-US" sz="4000" dirty="0">
              <a:latin typeface="cmmi10"/>
            </a:endParaRP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610920" y="1881360"/>
            <a:ext cx="7956360" cy="3961080"/>
          </a:xfrm>
        </p:spPr>
        <p:txBody>
          <a:bodyPr wrap="none" lIns="90000" tIns="46800" rIns="90000" bIns="46800" anchor="t" anchorCtr="0">
            <a:spAutoFit/>
          </a:bodyPr>
          <a:lstStyle>
            <a:def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None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defPPr>
            <a:lvl1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Char char=""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1pPr>
            <a:lvl2pPr marL="826920" marR="0" lvl="1" indent="-285840" algn="l" hangingPunct="1">
              <a:spcBef>
                <a:spcPts val="0"/>
              </a:spcBef>
              <a:spcAft>
                <a:spcPts val="686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87120" algn="l"/>
                <a:tab pos="1001520" algn="l"/>
                <a:tab pos="1915919" algn="l"/>
                <a:tab pos="2830319" algn="l"/>
                <a:tab pos="3744720" algn="l"/>
                <a:tab pos="4659120" algn="l"/>
                <a:tab pos="5573520" algn="l"/>
                <a:tab pos="6487919" algn="l"/>
                <a:tab pos="7402319" algn="l"/>
                <a:tab pos="8316720" algn="l"/>
                <a:tab pos="9231120" algn="l"/>
              </a:tabLst>
              <a:defRPr lang="de-DE" sz="22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2pPr>
            <a:lvl3pPr marL="1234800" marR="0" lvl="2" indent="-228600" algn="l" hangingPunct="1">
              <a:spcBef>
                <a:spcPts val="624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•"/>
              <a:tabLst>
                <a:tab pos="593640" algn="l"/>
                <a:tab pos="1508040" algn="l"/>
                <a:tab pos="2422440" algn="l"/>
                <a:tab pos="3336840" algn="l"/>
                <a:tab pos="4251240" algn="l"/>
                <a:tab pos="5165640" algn="l"/>
                <a:tab pos="6080040" algn="l"/>
                <a:tab pos="6994439" algn="l"/>
                <a:tab pos="7908839" algn="l"/>
                <a:tab pos="8823240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3pPr>
            <a:lvl4pPr marL="1643040" marR="0" lvl="3" indent="-228600" algn="l" hangingPunct="1">
              <a:spcBef>
                <a:spcPts val="8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185400" algn="l"/>
                <a:tab pos="1099800" algn="l"/>
                <a:tab pos="2014200" algn="l"/>
                <a:tab pos="2928600" algn="l"/>
                <a:tab pos="3843000" algn="l"/>
                <a:tab pos="4757400" algn="l"/>
                <a:tab pos="5671800" algn="l"/>
                <a:tab pos="6586199" algn="l"/>
                <a:tab pos="7500600" algn="l"/>
                <a:tab pos="8415000" algn="l"/>
              </a:tabLst>
              <a:def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9pPr>
          </a:lstStyle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</p:txBody>
      </p:sp>
      <p:sp>
        <p:nvSpPr>
          <p:cNvPr id="57" name="Textfeld 56"/>
          <p:cNvSpPr txBox="1"/>
          <p:nvPr/>
        </p:nvSpPr>
        <p:spPr>
          <a:xfrm>
            <a:off x="827584" y="1844824"/>
            <a:ext cx="4477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/>
              <a:t>If the ke is ``good“ for the primitive </a:t>
            </a:r>
            <a:r>
              <a:rPr lang="de-DE" sz="2200" dirty="0" smtClean="0">
                <a:latin typeface="cmmi10"/>
                <a:sym typeface="Symbol"/>
              </a:rPr>
              <a:t></a:t>
            </a:r>
            <a:endParaRPr lang="de-DE" sz="2200" dirty="0">
              <a:latin typeface="cmmi10"/>
            </a:endParaRPr>
          </a:p>
        </p:txBody>
      </p:sp>
      <p:grpSp>
        <p:nvGrpSpPr>
          <p:cNvPr id="2" name="Gruppieren 88"/>
          <p:cNvGrpSpPr/>
          <p:nvPr/>
        </p:nvGrpSpPr>
        <p:grpSpPr>
          <a:xfrm>
            <a:off x="5580112" y="476672"/>
            <a:ext cx="2160240" cy="2088232"/>
            <a:chOff x="5580112" y="476672"/>
            <a:chExt cx="2160240" cy="2088232"/>
          </a:xfrm>
        </p:grpSpPr>
        <p:sp>
          <p:nvSpPr>
            <p:cNvPr id="76" name="Rechteck 75"/>
            <p:cNvSpPr/>
            <p:nvPr/>
          </p:nvSpPr>
          <p:spPr>
            <a:xfrm>
              <a:off x="5580112" y="476672"/>
              <a:ext cx="2160240" cy="208823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hteck 58"/>
            <p:cNvSpPr/>
            <p:nvPr/>
          </p:nvSpPr>
          <p:spPr>
            <a:xfrm>
              <a:off x="5940152" y="620688"/>
              <a:ext cx="144016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ke</a:t>
              </a:r>
              <a:endPara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0" name="Rechteck 59"/>
            <p:cNvSpPr/>
            <p:nvPr/>
          </p:nvSpPr>
          <p:spPr>
            <a:xfrm>
              <a:off x="5940152" y="1700808"/>
              <a:ext cx="144016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200" dirty="0" smtClean="0">
                  <a:solidFill>
                    <a:schemeClr val="tx1"/>
                  </a:solidFill>
                  <a:latin typeface="cmmi10"/>
                  <a:sym typeface="Symbol"/>
                </a:rPr>
                <a:t> </a:t>
              </a:r>
              <a:endParaRPr lang="de-DE" sz="2200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uppieren 20"/>
            <p:cNvGrpSpPr/>
            <p:nvPr/>
          </p:nvGrpSpPr>
          <p:grpSpPr>
            <a:xfrm>
              <a:off x="6627812" y="1197546"/>
              <a:ext cx="608484" cy="504056"/>
              <a:chOff x="2883396" y="2637706"/>
              <a:chExt cx="608484" cy="504056"/>
            </a:xfrm>
          </p:grpSpPr>
          <p:cxnSp>
            <p:nvCxnSpPr>
              <p:cNvPr id="64" name="Gerade Verbindung mit Pfeil 63"/>
              <p:cNvCxnSpPr/>
              <p:nvPr/>
            </p:nvCxnSpPr>
            <p:spPr>
              <a:xfrm rot="5400000">
                <a:off x="2632162" y="2888940"/>
                <a:ext cx="504056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feld 66"/>
              <p:cNvSpPr txBox="1"/>
              <p:nvPr/>
            </p:nvSpPr>
            <p:spPr>
              <a:xfrm>
                <a:off x="2904668" y="2699628"/>
                <a:ext cx="5872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keys</a:t>
                </a:r>
                <a:endParaRPr lang="de-DE" dirty="0"/>
              </a:p>
            </p:txBody>
          </p:sp>
        </p:grpSp>
      </p:grpSp>
      <p:sp>
        <p:nvSpPr>
          <p:cNvPr id="79" name="Textfeld 78"/>
          <p:cNvSpPr txBox="1"/>
          <p:nvPr/>
        </p:nvSpPr>
        <p:spPr>
          <a:xfrm>
            <a:off x="955696" y="2708920"/>
            <a:ext cx="67405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and if there is a key-independent reduction from </a:t>
            </a:r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 </a:t>
            </a:r>
            <a:r>
              <a:rPr lang="de-DE" sz="2200" dirty="0" smtClean="0"/>
              <a:t> to </a:t>
            </a:r>
            <a:r>
              <a:rPr lang="de-DE" sz="2200" dirty="0" smtClean="0">
                <a:solidFill>
                  <a:schemeClr val="tx1"/>
                </a:solidFill>
                <a:latin typeface="cmmi10"/>
                <a:sym typeface="Symbol"/>
              </a:rPr>
              <a:t></a:t>
            </a:r>
            <a:endParaRPr lang="de-DE" sz="2200" dirty="0">
              <a:latin typeface="cmmi10"/>
            </a:endParaRPr>
          </a:p>
        </p:txBody>
      </p:sp>
      <p:grpSp>
        <p:nvGrpSpPr>
          <p:cNvPr id="6" name="Gruppieren 96"/>
          <p:cNvGrpSpPr/>
          <p:nvPr/>
        </p:nvGrpSpPr>
        <p:grpSpPr>
          <a:xfrm>
            <a:off x="1187624" y="3284984"/>
            <a:ext cx="6552728" cy="792088"/>
            <a:chOff x="1187624" y="3284984"/>
            <a:chExt cx="6552728" cy="792088"/>
          </a:xfrm>
        </p:grpSpPr>
        <p:sp>
          <p:nvSpPr>
            <p:cNvPr id="82" name="Rechteck 81"/>
            <p:cNvSpPr/>
            <p:nvPr/>
          </p:nvSpPr>
          <p:spPr>
            <a:xfrm>
              <a:off x="1187624" y="3284984"/>
              <a:ext cx="6552728" cy="79208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/>
            <p:cNvSpPr/>
            <p:nvPr/>
          </p:nvSpPr>
          <p:spPr>
            <a:xfrm>
              <a:off x="5940152" y="3429000"/>
              <a:ext cx="144016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200" dirty="0" smtClean="0">
                  <a:solidFill>
                    <a:schemeClr val="tx1"/>
                  </a:solidFill>
                  <a:latin typeface="cmmi10"/>
                  <a:sym typeface="Symbol"/>
                </a:rPr>
                <a:t></a:t>
              </a:r>
              <a:endPara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6" name="Rechteck 85"/>
            <p:cNvSpPr/>
            <p:nvPr/>
          </p:nvSpPr>
          <p:spPr>
            <a:xfrm>
              <a:off x="1403648" y="3429000"/>
              <a:ext cx="144000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sym typeface="Symbol"/>
                </a:rPr>
                <a:t></a:t>
              </a:r>
              <a:endPara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7" name="Eingekerbter Pfeil nach rechts 86"/>
            <p:cNvSpPr/>
            <p:nvPr/>
          </p:nvSpPr>
          <p:spPr>
            <a:xfrm>
              <a:off x="2627784" y="3429000"/>
              <a:ext cx="3384376" cy="648072"/>
            </a:xfrm>
            <a:prstGeom prst="notchedRightArrow">
              <a:avLst/>
            </a:prstGeom>
            <a:solidFill>
              <a:srgbClr val="66FFFF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key-independent</a:t>
              </a:r>
              <a:r>
                <a:rPr lang="de-D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de-D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reduction</a:t>
              </a:r>
              <a:endParaRPr lang="de-DE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88" name="Textfeld 87"/>
          <p:cNvSpPr txBox="1"/>
          <p:nvPr/>
        </p:nvSpPr>
        <p:spPr>
          <a:xfrm>
            <a:off x="827584" y="4222249"/>
            <a:ext cx="7152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err="1" smtClean="0"/>
              <a:t>then</a:t>
            </a:r>
            <a:endParaRPr lang="de-DE" sz="2200" dirty="0">
              <a:latin typeface="cmmi10"/>
            </a:endParaRPr>
          </a:p>
        </p:txBody>
      </p:sp>
      <p:grpSp>
        <p:nvGrpSpPr>
          <p:cNvPr id="7" name="Gruppieren 89"/>
          <p:cNvGrpSpPr/>
          <p:nvPr/>
        </p:nvGrpSpPr>
        <p:grpSpPr>
          <a:xfrm>
            <a:off x="1691680" y="4293096"/>
            <a:ext cx="2160240" cy="2088232"/>
            <a:chOff x="5580112" y="476672"/>
            <a:chExt cx="2160240" cy="2088232"/>
          </a:xfrm>
        </p:grpSpPr>
        <p:sp>
          <p:nvSpPr>
            <p:cNvPr id="91" name="Rechteck 90"/>
            <p:cNvSpPr/>
            <p:nvPr/>
          </p:nvSpPr>
          <p:spPr>
            <a:xfrm>
              <a:off x="5580112" y="476672"/>
              <a:ext cx="2160240" cy="208823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Rechteck 91"/>
            <p:cNvSpPr/>
            <p:nvPr/>
          </p:nvSpPr>
          <p:spPr>
            <a:xfrm>
              <a:off x="5940152" y="620688"/>
              <a:ext cx="144016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ke</a:t>
              </a:r>
              <a:endPara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3" name="Rechteck 92"/>
            <p:cNvSpPr/>
            <p:nvPr/>
          </p:nvSpPr>
          <p:spPr>
            <a:xfrm>
              <a:off x="5940152" y="1700808"/>
              <a:ext cx="1440160" cy="57606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 smtClean="0">
                  <a:solidFill>
                    <a:schemeClr val="tx1"/>
                  </a:solidFill>
                  <a:sym typeface="Symbol"/>
                </a:rPr>
                <a:t></a:t>
              </a:r>
              <a:endPara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8" name="Gruppieren 20"/>
            <p:cNvGrpSpPr/>
            <p:nvPr/>
          </p:nvGrpSpPr>
          <p:grpSpPr>
            <a:xfrm>
              <a:off x="6587430" y="1197546"/>
              <a:ext cx="648866" cy="504056"/>
              <a:chOff x="2843014" y="2637706"/>
              <a:chExt cx="648866" cy="504056"/>
            </a:xfrm>
          </p:grpSpPr>
          <p:cxnSp>
            <p:nvCxnSpPr>
              <p:cNvPr id="95" name="Gerade Verbindung mit Pfeil 94"/>
              <p:cNvCxnSpPr>
                <a:stCxn id="92" idx="2"/>
                <a:endCxn id="93" idx="0"/>
              </p:cNvCxnSpPr>
              <p:nvPr/>
            </p:nvCxnSpPr>
            <p:spPr>
              <a:xfrm rot="5400000">
                <a:off x="2591780" y="2888940"/>
                <a:ext cx="504056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feld 95"/>
              <p:cNvSpPr txBox="1"/>
              <p:nvPr/>
            </p:nvSpPr>
            <p:spPr>
              <a:xfrm>
                <a:off x="2904668" y="2699628"/>
                <a:ext cx="5872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keys</a:t>
                </a:r>
                <a:endParaRPr lang="de-DE" dirty="0"/>
              </a:p>
            </p:txBody>
          </p:sp>
        </p:grpSp>
      </p:grpSp>
      <p:sp>
        <p:nvSpPr>
          <p:cNvPr id="98" name="Textfeld 97"/>
          <p:cNvSpPr txBox="1"/>
          <p:nvPr/>
        </p:nvSpPr>
        <p:spPr>
          <a:xfrm>
            <a:off x="3928748" y="4221088"/>
            <a:ext cx="4098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key</a:t>
            </a:r>
            <a:r>
              <a:rPr lang="de-DE" sz="2200" dirty="0" smtClean="0"/>
              <a:t> </a:t>
            </a:r>
            <a:r>
              <a:rPr lang="de-DE" sz="2200" dirty="0" err="1" smtClean="0"/>
              <a:t>agreement</a:t>
            </a:r>
            <a:r>
              <a:rPr lang="de-DE" sz="2200" dirty="0" smtClean="0"/>
              <a:t> (</a:t>
            </a:r>
            <a:r>
              <a:rPr lang="de-DE" sz="2200" dirty="0" err="1" smtClean="0"/>
              <a:t>ke</a:t>
            </a:r>
            <a:r>
              <a:rPr lang="de-DE" sz="2200" dirty="0" smtClean="0"/>
              <a:t>)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dirty="0" err="1" smtClean="0"/>
              <a:t>good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endParaRPr lang="de-DE" sz="2200" dirty="0" smtClean="0"/>
          </a:p>
          <a:p>
            <a:r>
              <a:rPr lang="de-DE" sz="2200" dirty="0" smtClean="0"/>
              <a:t>the protocol </a:t>
            </a:r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de-DE" sz="2200" dirty="0" smtClean="0"/>
              <a:t>. </a:t>
            </a:r>
            <a:endParaRPr lang="de-DE" sz="2200" dirty="0">
              <a:latin typeface="cmmi1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9" grpId="0"/>
      <p:bldP spid="88" grpId="0"/>
      <p:bldP spid="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el 2"/>
          <p:cNvSpPr txBox="1">
            <a:spLocks noGrp="1"/>
          </p:cNvSpPr>
          <p:nvPr>
            <p:ph type="title" idx="4294967295"/>
          </p:nvPr>
        </p:nvSpPr>
        <p:spPr>
          <a:xfrm>
            <a:off x="684213" y="844550"/>
            <a:ext cx="1981200" cy="525463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mtClean="0">
                <a:latin typeface="Arial" pitchFamily="34" charset="0"/>
                <a:ea typeface="MS Gothic" pitchFamily="49" charset="-128"/>
              </a:rPr>
              <a:t>Reductions</a:t>
            </a:r>
            <a:endParaRPr lang="en-US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12292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6011863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dirty="0">
                <a:solidFill>
                  <a:schemeClr val="tx1"/>
                </a:solidFill>
                <a:latin typeface="cmmi10"/>
                <a:sym typeface="Symbol"/>
              </a:rPr>
              <a:t></a:t>
            </a:r>
            <a:endParaRPr lang="de-DE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3132138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" name="Gruppieren 45"/>
          <p:cNvGrpSpPr>
            <a:grpSpLocks/>
          </p:cNvGrpSpPr>
          <p:nvPr/>
        </p:nvGrpSpPr>
        <p:grpSpPr bwMode="auto">
          <a:xfrm>
            <a:off x="3454400" y="2060575"/>
            <a:ext cx="3854450" cy="792163"/>
            <a:chOff x="3453998" y="2060848"/>
            <a:chExt cx="3854306" cy="792040"/>
          </a:xfrm>
        </p:grpSpPr>
        <p:sp>
          <p:nvSpPr>
            <p:cNvPr id="12312" name="Textfeld 17"/>
            <p:cNvSpPr txBox="1">
              <a:spLocks noChangeArrowheads="1"/>
            </p:cNvSpPr>
            <p:nvPr/>
          </p:nvSpPr>
          <p:spPr bwMode="auto">
            <a:xfrm>
              <a:off x="3453998" y="2060848"/>
              <a:ext cx="9019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KeyGen</a:t>
              </a:r>
            </a:p>
          </p:txBody>
        </p:sp>
        <p:sp>
          <p:nvSpPr>
            <p:cNvPr id="12313" name="Textfeld 18"/>
            <p:cNvSpPr txBox="1">
              <a:spLocks noChangeArrowheads="1"/>
            </p:cNvSpPr>
            <p:nvPr/>
          </p:nvSpPr>
          <p:spPr bwMode="auto">
            <a:xfrm>
              <a:off x="6334318" y="2060848"/>
              <a:ext cx="9019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KeyGen</a:t>
              </a:r>
            </a:p>
          </p:txBody>
        </p:sp>
        <p:cxnSp>
          <p:nvCxnSpPr>
            <p:cNvPr id="21" name="Gerade Verbindung mit Pfeil 20"/>
            <p:cNvCxnSpPr/>
            <p:nvPr/>
          </p:nvCxnSpPr>
          <p:spPr>
            <a:xfrm rot="5400000">
              <a:off x="3635786" y="2636228"/>
              <a:ext cx="43173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rot="5400000">
              <a:off x="6515403" y="2636228"/>
              <a:ext cx="43173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6" name="Textfeld 22"/>
            <p:cNvSpPr txBox="1">
              <a:spLocks noChangeArrowheads="1"/>
            </p:cNvSpPr>
            <p:nvPr/>
          </p:nvSpPr>
          <p:spPr bwMode="auto">
            <a:xfrm>
              <a:off x="3840772" y="2411596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  <p:sp>
          <p:nvSpPr>
            <p:cNvPr id="12317" name="Textfeld 23"/>
            <p:cNvSpPr txBox="1">
              <a:spLocks noChangeArrowheads="1"/>
            </p:cNvSpPr>
            <p:nvPr/>
          </p:nvSpPr>
          <p:spPr bwMode="auto">
            <a:xfrm>
              <a:off x="6721092" y="2420888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</p:grpSp>
      <p:grpSp>
        <p:nvGrpSpPr>
          <p:cNvPr id="3" name="Gruppieren 41"/>
          <p:cNvGrpSpPr>
            <a:grpSpLocks/>
          </p:cNvGrpSpPr>
          <p:nvPr/>
        </p:nvGrpSpPr>
        <p:grpSpPr bwMode="auto">
          <a:xfrm>
            <a:off x="2097088" y="2997200"/>
            <a:ext cx="4922837" cy="1160463"/>
            <a:chOff x="2097124" y="2996952"/>
            <a:chExt cx="4923148" cy="1161420"/>
          </a:xfrm>
        </p:grpSpPr>
        <p:grpSp>
          <p:nvGrpSpPr>
            <p:cNvPr id="4" name="Gruppieren 24"/>
            <p:cNvGrpSpPr>
              <a:grpSpLocks/>
            </p:cNvGrpSpPr>
            <p:nvPr/>
          </p:nvGrpSpPr>
          <p:grpSpPr bwMode="auto">
            <a:xfrm>
              <a:off x="2097124" y="2996952"/>
              <a:ext cx="962708" cy="461665"/>
              <a:chOff x="2169132" y="5182710"/>
              <a:chExt cx="962708" cy="461665"/>
            </a:xfrm>
          </p:grpSpPr>
          <p:sp>
            <p:nvSpPr>
              <p:cNvPr id="12309" name="Rechteck 25"/>
              <p:cNvSpPr>
                <a:spLocks noChangeArrowheads="1"/>
              </p:cNvSpPr>
              <p:nvPr/>
            </p:nvSpPr>
            <p:spPr bwMode="auto">
              <a:xfrm>
                <a:off x="2169132" y="5182710"/>
                <a:ext cx="38664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cmsy10" pitchFamily="34" charset="0"/>
                  </a:rPr>
                  <a:t>B</a:t>
                </a:r>
                <a:endParaRPr lang="de-DE" sz="2400">
                  <a:latin typeface="Calibri" pitchFamily="34" charset="0"/>
                </a:endParaRPr>
              </a:p>
            </p:txBody>
          </p:sp>
          <p:cxnSp>
            <p:nvCxnSpPr>
              <p:cNvPr id="27" name="Gerade Verbindung mit Pfeil 26"/>
              <p:cNvCxnSpPr/>
              <p:nvPr/>
            </p:nvCxnSpPr>
            <p:spPr>
              <a:xfrm>
                <a:off x="2554918" y="5373367"/>
                <a:ext cx="576300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mit Pfeil 27"/>
              <p:cNvCxnSpPr/>
              <p:nvPr/>
            </p:nvCxnSpPr>
            <p:spPr>
              <a:xfrm rot="10800000">
                <a:off x="2554918" y="5444864"/>
                <a:ext cx="576300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Gerade Verbindung mit Pfeil 28"/>
            <p:cNvCxnSpPr/>
            <p:nvPr/>
          </p:nvCxnSpPr>
          <p:spPr>
            <a:xfrm rot="5400000">
              <a:off x="3707634" y="3644393"/>
              <a:ext cx="28916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2" name="Textfeld 30"/>
            <p:cNvSpPr txBox="1">
              <a:spLocks noChangeArrowheads="1"/>
            </p:cNvSpPr>
            <p:nvPr/>
          </p:nvSpPr>
          <p:spPr bwMode="auto">
            <a:xfrm>
              <a:off x="3631479" y="3789040"/>
              <a:ext cx="50847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0/1</a:t>
              </a:r>
            </a:p>
          </p:txBody>
        </p:sp>
        <p:sp>
          <p:nvSpPr>
            <p:cNvPr id="12303" name="Textfeld 31"/>
            <p:cNvSpPr txBox="1">
              <a:spLocks noChangeArrowheads="1"/>
            </p:cNvSpPr>
            <p:nvPr/>
          </p:nvSpPr>
          <p:spPr bwMode="auto">
            <a:xfrm>
              <a:off x="6511799" y="3789040"/>
              <a:ext cx="50847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0/1</a:t>
              </a:r>
            </a:p>
          </p:txBody>
        </p:sp>
        <p:cxnSp>
          <p:nvCxnSpPr>
            <p:cNvPr id="33" name="Gerade Verbindung mit Pfeil 32"/>
            <p:cNvCxnSpPr/>
            <p:nvPr/>
          </p:nvCxnSpPr>
          <p:spPr>
            <a:xfrm rot="5400000">
              <a:off x="6587541" y="3644393"/>
              <a:ext cx="28916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pieren 34"/>
            <p:cNvGrpSpPr>
              <a:grpSpLocks/>
            </p:cNvGrpSpPr>
            <p:nvPr/>
          </p:nvGrpSpPr>
          <p:grpSpPr bwMode="auto">
            <a:xfrm>
              <a:off x="4932040" y="2996952"/>
              <a:ext cx="1007832" cy="461665"/>
              <a:chOff x="5004328" y="5147108"/>
              <a:chExt cx="1007832" cy="461665"/>
            </a:xfrm>
          </p:grpSpPr>
          <p:sp>
            <p:nvSpPr>
              <p:cNvPr id="12306" name="Rechteck 35"/>
              <p:cNvSpPr>
                <a:spLocks noChangeArrowheads="1"/>
              </p:cNvSpPr>
              <p:nvPr/>
            </p:nvSpPr>
            <p:spPr bwMode="auto">
              <a:xfrm>
                <a:off x="5004328" y="5147108"/>
                <a:ext cx="42992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cmsy10" pitchFamily="34" charset="0"/>
                  </a:rPr>
                  <a:t>A</a:t>
                </a:r>
                <a:endParaRPr lang="de-DE" sz="2400">
                  <a:latin typeface="Calibri" pitchFamily="34" charset="0"/>
                </a:endParaRPr>
              </a:p>
            </p:txBody>
          </p:sp>
          <p:cxnSp>
            <p:nvCxnSpPr>
              <p:cNvPr id="37" name="Gerade Verbindung mit Pfeil 36"/>
              <p:cNvCxnSpPr/>
              <p:nvPr/>
            </p:nvCxnSpPr>
            <p:spPr>
              <a:xfrm>
                <a:off x="5436693" y="5374308"/>
                <a:ext cx="574711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mit Pfeil 37"/>
              <p:cNvCxnSpPr/>
              <p:nvPr/>
            </p:nvCxnSpPr>
            <p:spPr>
              <a:xfrm rot="10800000">
                <a:off x="5436693" y="5445804"/>
                <a:ext cx="574711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877888" y="3933825"/>
            <a:ext cx="59436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200">
                <a:latin typeface="Calibri" pitchFamily="34" charset="0"/>
              </a:rPr>
              <a:t>Reduction: </a:t>
            </a:r>
          </a:p>
          <a:p>
            <a:r>
              <a:rPr lang="de-DE">
                <a:latin typeface="Calibri" pitchFamily="34" charset="0"/>
              </a:rPr>
              <a:t>For all </a:t>
            </a:r>
            <a:r>
              <a:rPr lang="en-US">
                <a:latin typeface="cmsy10" pitchFamily="34" charset="0"/>
              </a:rPr>
              <a:t>B </a:t>
            </a:r>
            <a:r>
              <a:rPr lang="de-DE">
                <a:latin typeface="Calibri" pitchFamily="34" charset="0"/>
              </a:rPr>
              <a:t>there is a </a:t>
            </a:r>
            <a:r>
              <a:rPr lang="en-US">
                <a:latin typeface="cmsy10" pitchFamily="34" charset="0"/>
              </a:rPr>
              <a:t>A </a:t>
            </a:r>
            <a:r>
              <a:rPr lang="de-DE">
                <a:latin typeface="Calibri" pitchFamily="34" charset="0"/>
              </a:rPr>
              <a:t>such that </a:t>
            </a:r>
          </a:p>
          <a:p>
            <a:r>
              <a:rPr lang="de-DE">
                <a:latin typeface="Calibri" pitchFamily="34" charset="0"/>
              </a:rPr>
              <a:t>the probabilities of the games outputting 1 are close, </a:t>
            </a:r>
          </a:p>
          <a:p>
            <a:r>
              <a:rPr lang="de-DE">
                <a:latin typeface="Calibri" pitchFamily="34" charset="0"/>
              </a:rPr>
              <a:t>where the probability are taken over the random bits used by</a:t>
            </a:r>
          </a:p>
        </p:txBody>
      </p:sp>
      <p:sp>
        <p:nvSpPr>
          <p:cNvPr id="41" name="Textfeld 40"/>
          <p:cNvSpPr txBox="1">
            <a:spLocks noChangeArrowheads="1"/>
          </p:cNvSpPr>
          <p:nvPr/>
        </p:nvSpPr>
        <p:spPr bwMode="auto">
          <a:xfrm>
            <a:off x="1331913" y="5291138"/>
            <a:ext cx="4710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the adversary, the key generation and the game.</a:t>
            </a:r>
          </a:p>
        </p:txBody>
      </p:sp>
      <p:cxnSp>
        <p:nvCxnSpPr>
          <p:cNvPr id="45" name="Gerade Verbindung 44"/>
          <p:cNvCxnSpPr/>
          <p:nvPr/>
        </p:nvCxnSpPr>
        <p:spPr>
          <a:xfrm>
            <a:off x="2771775" y="5516563"/>
            <a:ext cx="1728788" cy="0"/>
          </a:xfrm>
          <a:prstGeom prst="lin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6011863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dirty="0">
                <a:solidFill>
                  <a:schemeClr val="tx1"/>
                </a:solidFill>
                <a:latin typeface="cmmi10"/>
                <a:sym typeface="Symbol"/>
              </a:rPr>
              <a:t></a:t>
            </a:r>
            <a:endParaRPr lang="de-DE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2916238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" name="Gruppieren 71"/>
          <p:cNvGrpSpPr>
            <a:grpSpLocks/>
          </p:cNvGrpSpPr>
          <p:nvPr/>
        </p:nvGrpSpPr>
        <p:grpSpPr bwMode="auto">
          <a:xfrm>
            <a:off x="4200525" y="1927225"/>
            <a:ext cx="2532063" cy="1619250"/>
            <a:chOff x="4212240" y="4077072"/>
            <a:chExt cx="2531148" cy="1620032"/>
          </a:xfrm>
        </p:grpSpPr>
        <p:sp>
          <p:nvSpPr>
            <p:cNvPr id="13346" name="Rechteck 36"/>
            <p:cNvSpPr>
              <a:spLocks noChangeArrowheads="1"/>
            </p:cNvSpPr>
            <p:nvPr/>
          </p:nvSpPr>
          <p:spPr bwMode="auto">
            <a:xfrm>
              <a:off x="4860032" y="4077072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1</a:t>
              </a:r>
              <a:endParaRPr lang="de-DE" sz="2400">
                <a:latin typeface="Calibri" pitchFamily="34" charset="0"/>
              </a:endParaRPr>
            </a:p>
          </p:txBody>
        </p:sp>
        <p:sp>
          <p:nvSpPr>
            <p:cNvPr id="42" name="Bogen 41"/>
            <p:cNvSpPr/>
            <p:nvPr/>
          </p:nvSpPr>
          <p:spPr>
            <a:xfrm>
              <a:off x="4212240" y="4364549"/>
              <a:ext cx="2520039" cy="1332555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3348" name="Textfeld 43"/>
            <p:cNvSpPr txBox="1">
              <a:spLocks noChangeArrowheads="1"/>
            </p:cNvSpPr>
            <p:nvPr/>
          </p:nvSpPr>
          <p:spPr bwMode="auto">
            <a:xfrm>
              <a:off x="6156176" y="4149080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</p:grpSp>
      <p:grpSp>
        <p:nvGrpSpPr>
          <p:cNvPr id="3" name="Gruppieren 74"/>
          <p:cNvGrpSpPr>
            <a:grpSpLocks/>
          </p:cNvGrpSpPr>
          <p:nvPr/>
        </p:nvGrpSpPr>
        <p:grpSpPr bwMode="auto">
          <a:xfrm>
            <a:off x="4711700" y="1839913"/>
            <a:ext cx="833438" cy="1733550"/>
            <a:chOff x="4784253" y="3989831"/>
            <a:chExt cx="832863" cy="1733341"/>
          </a:xfrm>
        </p:grpSpPr>
        <p:sp>
          <p:nvSpPr>
            <p:cNvPr id="45" name="Bogen 44"/>
            <p:cNvSpPr/>
            <p:nvPr/>
          </p:nvSpPr>
          <p:spPr>
            <a:xfrm rot="3727820">
              <a:off x="4470568" y="4303516"/>
              <a:ext cx="1301593" cy="67422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46" name="Bogen 45"/>
            <p:cNvSpPr/>
            <p:nvPr/>
          </p:nvSpPr>
          <p:spPr>
            <a:xfrm rot="14640000">
              <a:off x="4629208" y="4735264"/>
              <a:ext cx="1301593" cy="67422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4" name="Gruppieren 70"/>
          <p:cNvGrpSpPr>
            <a:grpSpLocks/>
          </p:cNvGrpSpPr>
          <p:nvPr/>
        </p:nvGrpSpPr>
        <p:grpSpPr bwMode="auto">
          <a:xfrm>
            <a:off x="1042988" y="1931988"/>
            <a:ext cx="2532062" cy="1597025"/>
            <a:chOff x="323528" y="4102590"/>
            <a:chExt cx="2531148" cy="1596210"/>
          </a:xfrm>
        </p:grpSpPr>
        <p:sp>
          <p:nvSpPr>
            <p:cNvPr id="53" name="Bogen 52"/>
            <p:cNvSpPr/>
            <p:nvPr/>
          </p:nvSpPr>
          <p:spPr>
            <a:xfrm>
              <a:off x="323528" y="4367567"/>
              <a:ext cx="2520040" cy="133123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3342" name="Textfeld 56"/>
            <p:cNvSpPr txBox="1">
              <a:spLocks noChangeArrowheads="1"/>
            </p:cNvSpPr>
            <p:nvPr/>
          </p:nvSpPr>
          <p:spPr bwMode="auto">
            <a:xfrm>
              <a:off x="2267464" y="4139788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  <p:sp>
          <p:nvSpPr>
            <p:cNvPr id="13343" name="Rechteck 60"/>
            <p:cNvSpPr>
              <a:spLocks noChangeArrowheads="1"/>
            </p:cNvSpPr>
            <p:nvPr/>
          </p:nvSpPr>
          <p:spPr bwMode="auto">
            <a:xfrm>
              <a:off x="1024313" y="4102590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1</a:t>
              </a:r>
              <a:endParaRPr lang="de-DE" sz="2400">
                <a:latin typeface="Calibri" pitchFamily="34" charset="0"/>
              </a:endParaRPr>
            </a:p>
          </p:txBody>
        </p:sp>
      </p:grpSp>
      <p:grpSp>
        <p:nvGrpSpPr>
          <p:cNvPr id="5" name="Gruppieren 75"/>
          <p:cNvGrpSpPr>
            <a:grpSpLocks/>
          </p:cNvGrpSpPr>
          <p:nvPr/>
        </p:nvGrpSpPr>
        <p:grpSpPr bwMode="auto">
          <a:xfrm>
            <a:off x="1597025" y="1844675"/>
            <a:ext cx="857250" cy="1733550"/>
            <a:chOff x="876526" y="4015349"/>
            <a:chExt cx="857702" cy="1733341"/>
          </a:xfrm>
        </p:grpSpPr>
        <p:sp>
          <p:nvSpPr>
            <p:cNvPr id="63" name="Bogen 62"/>
            <p:cNvSpPr/>
            <p:nvPr/>
          </p:nvSpPr>
          <p:spPr>
            <a:xfrm rot="3727820">
              <a:off x="563251" y="4328624"/>
              <a:ext cx="1301593" cy="675044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65" name="Bogen 64"/>
            <p:cNvSpPr/>
            <p:nvPr/>
          </p:nvSpPr>
          <p:spPr>
            <a:xfrm rot="14640000">
              <a:off x="745911" y="4760372"/>
              <a:ext cx="1301593" cy="67504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6" name="Gruppieren 72"/>
          <p:cNvGrpSpPr>
            <a:grpSpLocks/>
          </p:cNvGrpSpPr>
          <p:nvPr/>
        </p:nvGrpSpPr>
        <p:grpSpPr bwMode="auto">
          <a:xfrm>
            <a:off x="1755775" y="2982913"/>
            <a:ext cx="1087438" cy="461962"/>
            <a:chOff x="1035672" y="5153093"/>
            <a:chExt cx="1088056" cy="461665"/>
          </a:xfrm>
        </p:grpSpPr>
        <p:sp>
          <p:nvSpPr>
            <p:cNvPr id="13336" name="Rechteck 61"/>
            <p:cNvSpPr>
              <a:spLocks noChangeArrowheads="1"/>
            </p:cNvSpPr>
            <p:nvPr/>
          </p:nvSpPr>
          <p:spPr bwMode="auto">
            <a:xfrm>
              <a:off x="1035672" y="5153093"/>
              <a:ext cx="4908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B</a:t>
              </a:r>
              <a:r>
                <a:rPr lang="de-DE" sz="2400" baseline="-25000">
                  <a:latin typeface="Calibri" pitchFamily="34" charset="0"/>
                </a:rPr>
                <a:t>2</a:t>
              </a:r>
              <a:endParaRPr lang="de-DE" sz="2400">
                <a:latin typeface="Calibri" pitchFamily="34" charset="0"/>
              </a:endParaRPr>
            </a:p>
          </p:txBody>
        </p:sp>
        <p:cxnSp>
          <p:nvCxnSpPr>
            <p:cNvPr id="66" name="Gerade Verbindung mit Pfeil 65"/>
            <p:cNvCxnSpPr/>
            <p:nvPr/>
          </p:nvCxnSpPr>
          <p:spPr>
            <a:xfrm>
              <a:off x="1547138" y="5373613"/>
              <a:ext cx="57659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mit Pfeil 67"/>
            <p:cNvCxnSpPr/>
            <p:nvPr/>
          </p:nvCxnSpPr>
          <p:spPr>
            <a:xfrm rot="10800000">
              <a:off x="1547138" y="5445005"/>
              <a:ext cx="57659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ieren 73"/>
          <p:cNvGrpSpPr>
            <a:grpSpLocks/>
          </p:cNvGrpSpPr>
          <p:nvPr/>
        </p:nvGrpSpPr>
        <p:grpSpPr bwMode="auto">
          <a:xfrm>
            <a:off x="4799013" y="2978150"/>
            <a:ext cx="1141412" cy="460375"/>
            <a:chOff x="4871391" y="5127575"/>
            <a:chExt cx="1140769" cy="461665"/>
          </a:xfrm>
        </p:grpSpPr>
        <p:sp>
          <p:nvSpPr>
            <p:cNvPr id="13333" name="Rechteck 42"/>
            <p:cNvSpPr>
              <a:spLocks noChangeArrowheads="1"/>
            </p:cNvSpPr>
            <p:nvPr/>
          </p:nvSpPr>
          <p:spPr bwMode="auto">
            <a:xfrm>
              <a:off x="4871391" y="5127575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2</a:t>
              </a:r>
              <a:endParaRPr lang="de-DE" sz="2400">
                <a:latin typeface="Calibri" pitchFamily="34" charset="0"/>
              </a:endParaRPr>
            </a:p>
          </p:txBody>
        </p:sp>
        <p:cxnSp>
          <p:nvCxnSpPr>
            <p:cNvPr id="69" name="Gerade Verbindung mit Pfeil 68"/>
            <p:cNvCxnSpPr/>
            <p:nvPr/>
          </p:nvCxnSpPr>
          <p:spPr>
            <a:xfrm>
              <a:off x="5436223" y="5372735"/>
              <a:ext cx="575937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mit Pfeil 69"/>
            <p:cNvCxnSpPr/>
            <p:nvPr/>
          </p:nvCxnSpPr>
          <p:spPr>
            <a:xfrm rot="10800000">
              <a:off x="5436223" y="5445965"/>
              <a:ext cx="575937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Gerade Verbindung mit Pfeil 30"/>
          <p:cNvCxnSpPr/>
          <p:nvPr/>
        </p:nvCxnSpPr>
        <p:spPr>
          <a:xfrm rot="5400000">
            <a:off x="3491706" y="3644107"/>
            <a:ext cx="2889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Textfeld 31"/>
          <p:cNvSpPr txBox="1">
            <a:spLocks noChangeArrowheads="1"/>
          </p:cNvSpPr>
          <p:nvPr/>
        </p:nvSpPr>
        <p:spPr bwMode="auto">
          <a:xfrm>
            <a:off x="3414713" y="3789363"/>
            <a:ext cx="509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0/1</a:t>
            </a:r>
          </a:p>
        </p:txBody>
      </p:sp>
      <p:sp>
        <p:nvSpPr>
          <p:cNvPr id="13327" name="Textfeld 32"/>
          <p:cNvSpPr txBox="1">
            <a:spLocks noChangeArrowheads="1"/>
          </p:cNvSpPr>
          <p:nvPr/>
        </p:nvSpPr>
        <p:spPr bwMode="auto">
          <a:xfrm>
            <a:off x="6511925" y="3789363"/>
            <a:ext cx="50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0/1</a:t>
            </a:r>
          </a:p>
        </p:txBody>
      </p:sp>
      <p:cxnSp>
        <p:nvCxnSpPr>
          <p:cNvPr id="34" name="Gerade Verbindung mit Pfeil 33"/>
          <p:cNvCxnSpPr/>
          <p:nvPr/>
        </p:nvCxnSpPr>
        <p:spPr>
          <a:xfrm rot="5400000">
            <a:off x="6587331" y="3644107"/>
            <a:ext cx="2889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38"/>
          <p:cNvGrpSpPr>
            <a:grpSpLocks/>
          </p:cNvGrpSpPr>
          <p:nvPr/>
        </p:nvGrpSpPr>
        <p:grpSpPr bwMode="auto">
          <a:xfrm>
            <a:off x="933450" y="4076700"/>
            <a:ext cx="5942013" cy="1728788"/>
            <a:chOff x="878393" y="3933056"/>
            <a:chExt cx="5942332" cy="1728192"/>
          </a:xfrm>
        </p:grpSpPr>
        <p:sp>
          <p:nvSpPr>
            <p:cNvPr id="13330" name="Textfeld 34"/>
            <p:cNvSpPr txBox="1">
              <a:spLocks noChangeArrowheads="1"/>
            </p:cNvSpPr>
            <p:nvPr/>
          </p:nvSpPr>
          <p:spPr bwMode="auto">
            <a:xfrm>
              <a:off x="878393" y="3933056"/>
              <a:ext cx="5942332" cy="126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>
                  <a:latin typeface="Calibri" pitchFamily="34" charset="0"/>
                </a:rPr>
                <a:t>Key-Independent Reduction: </a:t>
              </a:r>
            </a:p>
            <a:p>
              <a:r>
                <a:rPr lang="de-DE">
                  <a:latin typeface="Calibri" pitchFamily="34" charset="0"/>
                </a:rPr>
                <a:t>For all (</a:t>
              </a:r>
              <a:r>
                <a:rPr lang="en-US">
                  <a:latin typeface="cmsy10" pitchFamily="34" charset="0"/>
                </a:rPr>
                <a:t>A</a:t>
              </a:r>
              <a:r>
                <a:rPr lang="de-DE" baseline="-25000">
                  <a:latin typeface="Calibri" pitchFamily="34" charset="0"/>
                </a:rPr>
                <a:t>1</a:t>
              </a:r>
              <a:r>
                <a:rPr lang="de-DE">
                  <a:latin typeface="Calibri" pitchFamily="34" charset="0"/>
                </a:rPr>
                <a:t>,</a:t>
              </a:r>
              <a:r>
                <a:rPr lang="en-US">
                  <a:latin typeface="cmsy10" pitchFamily="34" charset="0"/>
                </a:rPr>
                <a:t>B</a:t>
              </a:r>
              <a:r>
                <a:rPr lang="de-DE" baseline="-25000">
                  <a:latin typeface="Calibri" pitchFamily="34" charset="0"/>
                </a:rPr>
                <a:t>2</a:t>
              </a:r>
              <a:r>
                <a:rPr lang="de-DE">
                  <a:latin typeface="Calibri" pitchFamily="34" charset="0"/>
                </a:rPr>
                <a:t>) there is a </a:t>
              </a:r>
              <a:r>
                <a:rPr lang="en-US">
                  <a:latin typeface="cmsy10" pitchFamily="34" charset="0"/>
                </a:rPr>
                <a:t>A</a:t>
              </a:r>
              <a:r>
                <a:rPr lang="de-DE" baseline="-25000">
                  <a:latin typeface="Calibri" pitchFamily="34" charset="0"/>
                </a:rPr>
                <a:t>2</a:t>
              </a:r>
              <a:r>
                <a:rPr lang="de-DE">
                  <a:latin typeface="Calibri" pitchFamily="34" charset="0"/>
                </a:rPr>
                <a:t> such that </a:t>
              </a:r>
            </a:p>
            <a:p>
              <a:r>
                <a:rPr lang="de-DE">
                  <a:latin typeface="Calibri" pitchFamily="34" charset="0"/>
                </a:rPr>
                <a:t>the probabilities of the games outputting 1 are close, </a:t>
              </a:r>
            </a:p>
            <a:p>
              <a:r>
                <a:rPr lang="de-DE">
                  <a:latin typeface="Calibri" pitchFamily="34" charset="0"/>
                </a:rPr>
                <a:t>where the probability are taken over the random bits used by</a:t>
              </a:r>
            </a:p>
          </p:txBody>
        </p:sp>
        <p:sp>
          <p:nvSpPr>
            <p:cNvPr id="13331" name="Textfeld 35"/>
            <p:cNvSpPr txBox="1">
              <a:spLocks noChangeArrowheads="1"/>
            </p:cNvSpPr>
            <p:nvPr/>
          </p:nvSpPr>
          <p:spPr bwMode="auto">
            <a:xfrm>
              <a:off x="1331640" y="5291916"/>
              <a:ext cx="47096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the adversary, the key generation and the game.</a:t>
              </a:r>
            </a:p>
          </p:txBody>
        </p:sp>
        <p:cxnSp>
          <p:nvCxnSpPr>
            <p:cNvPr id="38" name="Gerade Verbindung 37"/>
            <p:cNvCxnSpPr/>
            <p:nvPr/>
          </p:nvCxnSpPr>
          <p:spPr>
            <a:xfrm>
              <a:off x="2772383" y="5516835"/>
              <a:ext cx="1727293" cy="0"/>
            </a:xfrm>
            <a:prstGeom prst="line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itel 2"/>
          <p:cNvSpPr txBox="1">
            <a:spLocks/>
          </p:cNvSpPr>
          <p:nvPr/>
        </p:nvSpPr>
        <p:spPr>
          <a:xfrm>
            <a:off x="1066800" y="762000"/>
            <a:ext cx="6439881" cy="648512"/>
          </a:xfrm>
          <a:prstGeom prst="rect">
            <a:avLst/>
          </a:prstGeom>
        </p:spPr>
        <p:txBody>
          <a:bodyPr vert="horz" wrap="none" lIns="90000" tIns="46800" rIns="90000" bIns="4680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333333"/>
              </a:buClr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Gothic" pitchFamily="49" charset="-128"/>
                <a:cs typeface="+mj-cs"/>
              </a:rPr>
              <a:t>(Key-Independent) Reductions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mmi10" pitchFamily="34" charset="0"/>
              <a:ea typeface="MS Gothic" pitchFamily="49" charset="-128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feld 80"/>
          <p:cNvSpPr txBox="1">
            <a:spLocks noChangeArrowheads="1"/>
          </p:cNvSpPr>
          <p:nvPr/>
        </p:nvSpPr>
        <p:spPr bwMode="auto">
          <a:xfrm>
            <a:off x="827088" y="4652963"/>
            <a:ext cx="77327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For both kinds of reduction:</a:t>
            </a:r>
          </a:p>
          <a:p>
            <a:r>
              <a:rPr lang="de-DE">
                <a:latin typeface="Calibri" pitchFamily="34" charset="0"/>
              </a:rPr>
              <a:t>If </a:t>
            </a:r>
            <a:r>
              <a:rPr lang="en-US">
                <a:latin typeface="cmsy10" pitchFamily="34" charset="0"/>
              </a:rPr>
              <a:t>B</a:t>
            </a:r>
            <a:r>
              <a:rPr lang="de-DE" baseline="-25000">
                <a:latin typeface="Calibri" pitchFamily="34" charset="0"/>
              </a:rPr>
              <a:t>2</a:t>
            </a:r>
            <a:r>
              <a:rPr lang="de-DE">
                <a:latin typeface="Calibri" pitchFamily="34" charset="0"/>
              </a:rPr>
              <a:t> breaks protocols with certain keys, then </a:t>
            </a:r>
            <a:r>
              <a:rPr lang="en-US">
                <a:latin typeface="cmsy10" pitchFamily="34" charset="0"/>
              </a:rPr>
              <a:t>A</a:t>
            </a:r>
            <a:r>
              <a:rPr lang="de-DE" baseline="-25000">
                <a:latin typeface="Calibri" pitchFamily="34" charset="0"/>
              </a:rPr>
              <a:t>2</a:t>
            </a:r>
            <a:r>
              <a:rPr lang="de-DE">
                <a:latin typeface="Calibri" pitchFamily="34" charset="0"/>
              </a:rPr>
              <a:t> breaks primitive with same keys.</a:t>
            </a:r>
          </a:p>
        </p:txBody>
      </p:sp>
      <p:sp>
        <p:nvSpPr>
          <p:cNvPr id="14341" name="Titel 2"/>
          <p:cNvSpPr txBox="1">
            <a:spLocks noGrp="1"/>
          </p:cNvSpPr>
          <p:nvPr>
            <p:ph type="title" idx="4294967295"/>
          </p:nvPr>
        </p:nvSpPr>
        <p:spPr>
          <a:xfrm>
            <a:off x="1066800" y="762000"/>
            <a:ext cx="6439881" cy="648512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3600" dirty="0" smtClean="0">
                <a:latin typeface="Arial" pitchFamily="34" charset="0"/>
                <a:ea typeface="MS Gothic" pitchFamily="49" charset="-128"/>
              </a:rPr>
              <a:t>(Key-Independent) Reductions</a:t>
            </a:r>
            <a:endParaRPr lang="en-US" sz="3600" dirty="0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14342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ea typeface="MS Gothic" pitchFamily="49" charset="-128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6011863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2200" dirty="0" smtClean="0">
                <a:solidFill>
                  <a:schemeClr val="tx1"/>
                </a:solidFill>
                <a:latin typeface="cmmi10"/>
                <a:sym typeface="Symbol"/>
              </a:rPr>
              <a:t></a:t>
            </a:r>
            <a:endParaRPr lang="de-DE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2916238" y="2924175"/>
            <a:ext cx="1439862" cy="57626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" name="Gruppieren 71"/>
          <p:cNvGrpSpPr>
            <a:grpSpLocks/>
          </p:cNvGrpSpPr>
          <p:nvPr/>
        </p:nvGrpSpPr>
        <p:grpSpPr bwMode="auto">
          <a:xfrm>
            <a:off x="4200525" y="1927225"/>
            <a:ext cx="2532063" cy="1619250"/>
            <a:chOff x="4212240" y="4077072"/>
            <a:chExt cx="2531148" cy="1620032"/>
          </a:xfrm>
        </p:grpSpPr>
        <p:sp>
          <p:nvSpPr>
            <p:cNvPr id="14394" name="Rechteck 36"/>
            <p:cNvSpPr>
              <a:spLocks noChangeArrowheads="1"/>
            </p:cNvSpPr>
            <p:nvPr/>
          </p:nvSpPr>
          <p:spPr bwMode="auto">
            <a:xfrm>
              <a:off x="4860032" y="4077072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1</a:t>
              </a:r>
              <a:endParaRPr lang="de-DE" sz="2400">
                <a:latin typeface="Calibri" pitchFamily="34" charset="0"/>
              </a:endParaRPr>
            </a:p>
          </p:txBody>
        </p:sp>
        <p:sp>
          <p:nvSpPr>
            <p:cNvPr id="42" name="Bogen 41"/>
            <p:cNvSpPr/>
            <p:nvPr/>
          </p:nvSpPr>
          <p:spPr>
            <a:xfrm>
              <a:off x="4212240" y="4364549"/>
              <a:ext cx="2520039" cy="1332555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396" name="Textfeld 43"/>
            <p:cNvSpPr txBox="1">
              <a:spLocks noChangeArrowheads="1"/>
            </p:cNvSpPr>
            <p:nvPr/>
          </p:nvSpPr>
          <p:spPr bwMode="auto">
            <a:xfrm>
              <a:off x="6156176" y="4149080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</p:grpSp>
      <p:grpSp>
        <p:nvGrpSpPr>
          <p:cNvPr id="3" name="Gruppieren 74"/>
          <p:cNvGrpSpPr>
            <a:grpSpLocks/>
          </p:cNvGrpSpPr>
          <p:nvPr/>
        </p:nvGrpSpPr>
        <p:grpSpPr bwMode="auto">
          <a:xfrm>
            <a:off x="4711700" y="1839913"/>
            <a:ext cx="833438" cy="1733550"/>
            <a:chOff x="4784253" y="3989831"/>
            <a:chExt cx="832863" cy="1733341"/>
          </a:xfrm>
        </p:grpSpPr>
        <p:sp>
          <p:nvSpPr>
            <p:cNvPr id="45" name="Bogen 44"/>
            <p:cNvSpPr/>
            <p:nvPr/>
          </p:nvSpPr>
          <p:spPr>
            <a:xfrm rot="3727820">
              <a:off x="4470568" y="4303516"/>
              <a:ext cx="1301593" cy="67422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46" name="Bogen 45"/>
            <p:cNvSpPr/>
            <p:nvPr/>
          </p:nvSpPr>
          <p:spPr>
            <a:xfrm rot="14640000">
              <a:off x="4629208" y="4735264"/>
              <a:ext cx="1301593" cy="67422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4" name="Gruppieren 70"/>
          <p:cNvGrpSpPr>
            <a:grpSpLocks/>
          </p:cNvGrpSpPr>
          <p:nvPr/>
        </p:nvGrpSpPr>
        <p:grpSpPr bwMode="auto">
          <a:xfrm>
            <a:off x="1042988" y="1931988"/>
            <a:ext cx="2532062" cy="1597025"/>
            <a:chOff x="323528" y="4102590"/>
            <a:chExt cx="2531148" cy="1596210"/>
          </a:xfrm>
        </p:grpSpPr>
        <p:sp>
          <p:nvSpPr>
            <p:cNvPr id="53" name="Bogen 52"/>
            <p:cNvSpPr/>
            <p:nvPr/>
          </p:nvSpPr>
          <p:spPr>
            <a:xfrm>
              <a:off x="323528" y="4367567"/>
              <a:ext cx="2520040" cy="133123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390" name="Textfeld 56"/>
            <p:cNvSpPr txBox="1">
              <a:spLocks noChangeArrowheads="1"/>
            </p:cNvSpPr>
            <p:nvPr/>
          </p:nvSpPr>
          <p:spPr bwMode="auto">
            <a:xfrm>
              <a:off x="2267464" y="4139788"/>
              <a:ext cx="5872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</a:t>
              </a:r>
            </a:p>
          </p:txBody>
        </p:sp>
        <p:sp>
          <p:nvSpPr>
            <p:cNvPr id="14391" name="Rechteck 60"/>
            <p:cNvSpPr>
              <a:spLocks noChangeArrowheads="1"/>
            </p:cNvSpPr>
            <p:nvPr/>
          </p:nvSpPr>
          <p:spPr bwMode="auto">
            <a:xfrm>
              <a:off x="1024313" y="4102590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1</a:t>
              </a:r>
              <a:endParaRPr lang="de-DE" sz="2400">
                <a:latin typeface="Calibri" pitchFamily="34" charset="0"/>
              </a:endParaRPr>
            </a:p>
          </p:txBody>
        </p:sp>
      </p:grpSp>
      <p:grpSp>
        <p:nvGrpSpPr>
          <p:cNvPr id="5" name="Gruppieren 75"/>
          <p:cNvGrpSpPr>
            <a:grpSpLocks/>
          </p:cNvGrpSpPr>
          <p:nvPr/>
        </p:nvGrpSpPr>
        <p:grpSpPr bwMode="auto">
          <a:xfrm>
            <a:off x="1597025" y="1844675"/>
            <a:ext cx="857250" cy="1733550"/>
            <a:chOff x="876526" y="4015349"/>
            <a:chExt cx="857702" cy="1733341"/>
          </a:xfrm>
        </p:grpSpPr>
        <p:sp>
          <p:nvSpPr>
            <p:cNvPr id="63" name="Bogen 62"/>
            <p:cNvSpPr/>
            <p:nvPr/>
          </p:nvSpPr>
          <p:spPr>
            <a:xfrm rot="3727820">
              <a:off x="563251" y="4328624"/>
              <a:ext cx="1301593" cy="675044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65" name="Bogen 64"/>
            <p:cNvSpPr/>
            <p:nvPr/>
          </p:nvSpPr>
          <p:spPr>
            <a:xfrm rot="14640000">
              <a:off x="745911" y="4760372"/>
              <a:ext cx="1301593" cy="675043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6" name="Gruppieren 72"/>
          <p:cNvGrpSpPr>
            <a:grpSpLocks/>
          </p:cNvGrpSpPr>
          <p:nvPr/>
        </p:nvGrpSpPr>
        <p:grpSpPr bwMode="auto">
          <a:xfrm>
            <a:off x="1755775" y="2982913"/>
            <a:ext cx="1087438" cy="461962"/>
            <a:chOff x="1035672" y="5153093"/>
            <a:chExt cx="1088056" cy="461665"/>
          </a:xfrm>
        </p:grpSpPr>
        <p:sp>
          <p:nvSpPr>
            <p:cNvPr id="14384" name="Rechteck 61"/>
            <p:cNvSpPr>
              <a:spLocks noChangeArrowheads="1"/>
            </p:cNvSpPr>
            <p:nvPr/>
          </p:nvSpPr>
          <p:spPr bwMode="auto">
            <a:xfrm>
              <a:off x="1035672" y="5153093"/>
              <a:ext cx="4908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B</a:t>
              </a:r>
              <a:r>
                <a:rPr lang="de-DE" sz="2400" baseline="-25000">
                  <a:latin typeface="Calibri" pitchFamily="34" charset="0"/>
                </a:rPr>
                <a:t>2</a:t>
              </a:r>
              <a:endParaRPr lang="de-DE" sz="2400">
                <a:latin typeface="Calibri" pitchFamily="34" charset="0"/>
              </a:endParaRPr>
            </a:p>
          </p:txBody>
        </p:sp>
        <p:cxnSp>
          <p:nvCxnSpPr>
            <p:cNvPr id="66" name="Gerade Verbindung mit Pfeil 65"/>
            <p:cNvCxnSpPr/>
            <p:nvPr/>
          </p:nvCxnSpPr>
          <p:spPr>
            <a:xfrm>
              <a:off x="1547138" y="5373613"/>
              <a:ext cx="57659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mit Pfeil 67"/>
            <p:cNvCxnSpPr/>
            <p:nvPr/>
          </p:nvCxnSpPr>
          <p:spPr>
            <a:xfrm rot="10800000">
              <a:off x="1547138" y="5445005"/>
              <a:ext cx="57659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pieren 73"/>
          <p:cNvGrpSpPr>
            <a:grpSpLocks/>
          </p:cNvGrpSpPr>
          <p:nvPr/>
        </p:nvGrpSpPr>
        <p:grpSpPr bwMode="auto">
          <a:xfrm>
            <a:off x="4799013" y="2978150"/>
            <a:ext cx="1141412" cy="460375"/>
            <a:chOff x="4871391" y="5127575"/>
            <a:chExt cx="1140769" cy="461665"/>
          </a:xfrm>
        </p:grpSpPr>
        <p:sp>
          <p:nvSpPr>
            <p:cNvPr id="14381" name="Rechteck 42"/>
            <p:cNvSpPr>
              <a:spLocks noChangeArrowheads="1"/>
            </p:cNvSpPr>
            <p:nvPr/>
          </p:nvSpPr>
          <p:spPr bwMode="auto">
            <a:xfrm>
              <a:off x="4871391" y="5127575"/>
              <a:ext cx="5341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msy10" pitchFamily="34" charset="0"/>
                </a:rPr>
                <a:t>A</a:t>
              </a:r>
              <a:r>
                <a:rPr lang="de-DE" sz="2400" baseline="-25000">
                  <a:latin typeface="Calibri" pitchFamily="34" charset="0"/>
                </a:rPr>
                <a:t>2</a:t>
              </a:r>
              <a:endParaRPr lang="de-DE" sz="2400">
                <a:latin typeface="Calibri" pitchFamily="34" charset="0"/>
              </a:endParaRPr>
            </a:p>
          </p:txBody>
        </p:sp>
        <p:cxnSp>
          <p:nvCxnSpPr>
            <p:cNvPr id="69" name="Gerade Verbindung mit Pfeil 68"/>
            <p:cNvCxnSpPr/>
            <p:nvPr/>
          </p:nvCxnSpPr>
          <p:spPr>
            <a:xfrm>
              <a:off x="5436223" y="5372735"/>
              <a:ext cx="575937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mit Pfeil 69"/>
            <p:cNvCxnSpPr/>
            <p:nvPr/>
          </p:nvCxnSpPr>
          <p:spPr>
            <a:xfrm rot="10800000">
              <a:off x="5436223" y="5445965"/>
              <a:ext cx="575937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Gerade Verbindung mit Pfeil 30"/>
          <p:cNvCxnSpPr/>
          <p:nvPr/>
        </p:nvCxnSpPr>
        <p:spPr>
          <a:xfrm rot="5400000">
            <a:off x="3491706" y="3644107"/>
            <a:ext cx="2889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Textfeld 31"/>
          <p:cNvSpPr txBox="1">
            <a:spLocks noChangeArrowheads="1"/>
          </p:cNvSpPr>
          <p:nvPr/>
        </p:nvSpPr>
        <p:spPr bwMode="auto">
          <a:xfrm>
            <a:off x="3414713" y="3789363"/>
            <a:ext cx="509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0/1</a:t>
            </a:r>
          </a:p>
        </p:txBody>
      </p:sp>
      <p:sp>
        <p:nvSpPr>
          <p:cNvPr id="14353" name="Textfeld 32"/>
          <p:cNvSpPr txBox="1">
            <a:spLocks noChangeArrowheads="1"/>
          </p:cNvSpPr>
          <p:nvPr/>
        </p:nvSpPr>
        <p:spPr bwMode="auto">
          <a:xfrm>
            <a:off x="6511925" y="3789363"/>
            <a:ext cx="50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0/1</a:t>
            </a:r>
          </a:p>
        </p:txBody>
      </p:sp>
      <p:cxnSp>
        <p:nvCxnSpPr>
          <p:cNvPr id="34" name="Gerade Verbindung mit Pfeil 33"/>
          <p:cNvCxnSpPr/>
          <p:nvPr/>
        </p:nvCxnSpPr>
        <p:spPr>
          <a:xfrm rot="5400000">
            <a:off x="6587331" y="3644107"/>
            <a:ext cx="2889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835025" y="4076700"/>
            <a:ext cx="4457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Restriction on the first stage of the adversary:</a:t>
            </a:r>
          </a:p>
          <a:p>
            <a:r>
              <a:rPr lang="de-DE">
                <a:latin typeface="Calibri" pitchFamily="34" charset="0"/>
              </a:rPr>
              <a:t>Get old notion of reduction. </a:t>
            </a:r>
          </a:p>
        </p:txBody>
      </p:sp>
      <p:grpSp>
        <p:nvGrpSpPr>
          <p:cNvPr id="8" name="Gruppieren 39"/>
          <p:cNvGrpSpPr>
            <a:grpSpLocks/>
          </p:cNvGrpSpPr>
          <p:nvPr/>
        </p:nvGrpSpPr>
        <p:grpSpPr bwMode="auto">
          <a:xfrm>
            <a:off x="1630797" y="4401426"/>
            <a:ext cx="5976938" cy="2097087"/>
            <a:chOff x="3131840" y="-612740"/>
            <a:chExt cx="5976664" cy="2097524"/>
          </a:xfrm>
        </p:grpSpPr>
        <p:sp>
          <p:nvSpPr>
            <p:cNvPr id="41" name="Rechteck 40"/>
            <p:cNvSpPr/>
            <p:nvPr/>
          </p:nvSpPr>
          <p:spPr>
            <a:xfrm>
              <a:off x="3131840" y="-603213"/>
              <a:ext cx="5976664" cy="2087997"/>
            </a:xfrm>
            <a:prstGeom prst="rect">
              <a:avLst/>
            </a:prstGeom>
            <a:solidFill>
              <a:srgbClr val="D8FFCD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grpSp>
          <p:nvGrpSpPr>
            <p:cNvPr id="9" name="Gruppieren 72"/>
            <p:cNvGrpSpPr>
              <a:grpSpLocks/>
            </p:cNvGrpSpPr>
            <p:nvPr/>
          </p:nvGrpSpPr>
          <p:grpSpPr bwMode="auto">
            <a:xfrm>
              <a:off x="3131840" y="-612740"/>
              <a:ext cx="5616624" cy="2097524"/>
              <a:chOff x="3131840" y="-747464"/>
              <a:chExt cx="5616624" cy="2097524"/>
            </a:xfrm>
          </p:grpSpPr>
          <p:sp>
            <p:nvSpPr>
              <p:cNvPr id="48" name="Rechteck 47"/>
              <p:cNvSpPr/>
              <p:nvPr/>
            </p:nvSpPr>
            <p:spPr>
              <a:xfrm>
                <a:off x="7308362" y="116316"/>
                <a:ext cx="1439796" cy="576382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de-DE" sz="2200" dirty="0" smtClean="0">
                    <a:solidFill>
                      <a:schemeClr val="tx1"/>
                    </a:solidFill>
                    <a:latin typeface="cmmi10"/>
                    <a:sym typeface="Symbol"/>
                  </a:rPr>
                  <a:t>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49" name="Rechteck 48"/>
              <p:cNvSpPr/>
              <p:nvPr/>
            </p:nvSpPr>
            <p:spPr>
              <a:xfrm>
                <a:off x="4211291" y="116316"/>
                <a:ext cx="1441384" cy="576382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10" name="Gruppieren 48"/>
              <p:cNvGrpSpPr>
                <a:grpSpLocks/>
              </p:cNvGrpSpPr>
              <p:nvPr/>
            </p:nvGrpSpPr>
            <p:grpSpPr bwMode="auto">
              <a:xfrm>
                <a:off x="4534118" y="-747464"/>
                <a:ext cx="4070330" cy="792040"/>
                <a:chOff x="3453998" y="2060848"/>
                <a:chExt cx="4070330" cy="792040"/>
              </a:xfrm>
            </p:grpSpPr>
            <p:sp>
              <p:nvSpPr>
                <p:cNvPr id="14375" name="Textfeld 74"/>
                <p:cNvSpPr txBox="1">
                  <a:spLocks noChangeArrowheads="1"/>
                </p:cNvSpPr>
                <p:nvPr/>
              </p:nvSpPr>
              <p:spPr bwMode="auto">
                <a:xfrm>
                  <a:off x="3453998" y="2060848"/>
                  <a:ext cx="901978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KeyGen</a:t>
                  </a:r>
                </a:p>
              </p:txBody>
            </p:sp>
            <p:sp>
              <p:nvSpPr>
                <p:cNvPr id="14376" name="Textfeld 75"/>
                <p:cNvSpPr txBox="1">
                  <a:spLocks noChangeArrowheads="1"/>
                </p:cNvSpPr>
                <p:nvPr/>
              </p:nvSpPr>
              <p:spPr bwMode="auto">
                <a:xfrm>
                  <a:off x="6550342" y="2060848"/>
                  <a:ext cx="901978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KeyGen</a:t>
                  </a:r>
                </a:p>
              </p:txBody>
            </p:sp>
            <p:cxnSp>
              <p:nvCxnSpPr>
                <p:cNvPr id="77" name="Gerade Verbindung mit Pfeil 76"/>
                <p:cNvCxnSpPr/>
                <p:nvPr/>
              </p:nvCxnSpPr>
              <p:spPr>
                <a:xfrm rot="5400000">
                  <a:off x="3635125" y="2636436"/>
                  <a:ext cx="431890" cy="158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mit Pfeil 77"/>
                <p:cNvCxnSpPr/>
                <p:nvPr/>
              </p:nvCxnSpPr>
              <p:spPr>
                <a:xfrm rot="5400000">
                  <a:off x="6730608" y="2636436"/>
                  <a:ext cx="431890" cy="158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79" name="Textfeld 78"/>
                <p:cNvSpPr txBox="1">
                  <a:spLocks noChangeArrowheads="1"/>
                </p:cNvSpPr>
                <p:nvPr/>
              </p:nvSpPr>
              <p:spPr bwMode="auto">
                <a:xfrm>
                  <a:off x="3840772" y="2411596"/>
                  <a:ext cx="58721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keys</a:t>
                  </a:r>
                </a:p>
              </p:txBody>
            </p:sp>
            <p:sp>
              <p:nvSpPr>
                <p:cNvPr id="14380" name="Textfeld 79"/>
                <p:cNvSpPr txBox="1">
                  <a:spLocks noChangeArrowheads="1"/>
                </p:cNvSpPr>
                <p:nvPr/>
              </p:nvSpPr>
              <p:spPr bwMode="auto">
                <a:xfrm>
                  <a:off x="6937116" y="2420888"/>
                  <a:ext cx="58721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keys</a:t>
                  </a:r>
                </a:p>
              </p:txBody>
            </p:sp>
          </p:grpSp>
          <p:grpSp>
            <p:nvGrpSpPr>
              <p:cNvPr id="11" name="Gruppieren 55"/>
              <p:cNvGrpSpPr>
                <a:grpSpLocks/>
              </p:cNvGrpSpPr>
              <p:nvPr/>
            </p:nvGrpSpPr>
            <p:grpSpPr bwMode="auto">
              <a:xfrm>
                <a:off x="3131840" y="188640"/>
                <a:ext cx="5184576" cy="1161420"/>
                <a:chOff x="2051720" y="2996952"/>
                <a:chExt cx="5184576" cy="1161420"/>
              </a:xfrm>
            </p:grpSpPr>
            <p:grpSp>
              <p:nvGrpSpPr>
                <p:cNvPr id="12" name="Gruppieren 24"/>
                <p:cNvGrpSpPr>
                  <a:grpSpLocks/>
                </p:cNvGrpSpPr>
                <p:nvPr/>
              </p:nvGrpSpPr>
              <p:grpSpPr bwMode="auto">
                <a:xfrm>
                  <a:off x="2051720" y="2996952"/>
                  <a:ext cx="1008112" cy="461665"/>
                  <a:chOff x="2123728" y="5182710"/>
                  <a:chExt cx="1008112" cy="461665"/>
                </a:xfrm>
              </p:grpSpPr>
              <p:sp>
                <p:nvSpPr>
                  <p:cNvPr id="14372" name="Rechteck 71"/>
                  <p:cNvSpPr>
                    <a:spLocks noChangeArrowheads="1"/>
                  </p:cNvSpPr>
                  <p:nvPr/>
                </p:nvSpPr>
                <p:spPr bwMode="auto">
                  <a:xfrm>
                    <a:off x="2123728" y="5182710"/>
                    <a:ext cx="386644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>
                        <a:latin typeface="cmsy10" pitchFamily="34" charset="0"/>
                      </a:rPr>
                      <a:t>B</a:t>
                    </a:r>
                    <a:endParaRPr lang="de-DE" sz="2400">
                      <a:latin typeface="Calibri" pitchFamily="34" charset="0"/>
                    </a:endParaRPr>
                  </a:p>
                </p:txBody>
              </p:sp>
              <p:cxnSp>
                <p:nvCxnSpPr>
                  <p:cNvPr id="73" name="Gerade Verbindung mit Pfeil 72"/>
                  <p:cNvCxnSpPr/>
                  <p:nvPr/>
                </p:nvCxnSpPr>
                <p:spPr>
                  <a:xfrm>
                    <a:off x="2555508" y="5375553"/>
                    <a:ext cx="576237" cy="0"/>
                  </a:xfrm>
                  <a:prstGeom prst="straightConnector1">
                    <a:avLst/>
                  </a:prstGeom>
                  <a:ln w="12700">
                    <a:solidFill>
                      <a:schemeClr val="tx1">
                        <a:lumMod val="85000"/>
                        <a:lumOff val="1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Gerade Verbindung mit Pfeil 73"/>
                  <p:cNvCxnSpPr/>
                  <p:nvPr/>
                </p:nvCxnSpPr>
                <p:spPr>
                  <a:xfrm rot="10800000">
                    <a:off x="2555508" y="5447006"/>
                    <a:ext cx="576237" cy="0"/>
                  </a:xfrm>
                  <a:prstGeom prst="straightConnector1">
                    <a:avLst/>
                  </a:prstGeom>
                  <a:ln w="12700">
                    <a:solidFill>
                      <a:schemeClr val="tx1">
                        <a:lumMod val="85000"/>
                        <a:lumOff val="1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Gerade Verbindung mit Pfeil 53"/>
                <p:cNvCxnSpPr/>
                <p:nvPr/>
              </p:nvCxnSpPr>
              <p:spPr>
                <a:xfrm rot="5400000">
                  <a:off x="3708164" y="3644709"/>
                  <a:ext cx="288985" cy="158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65" name="Textfeld 54"/>
                <p:cNvSpPr txBox="1">
                  <a:spLocks noChangeArrowheads="1"/>
                </p:cNvSpPr>
                <p:nvPr/>
              </p:nvSpPr>
              <p:spPr bwMode="auto">
                <a:xfrm>
                  <a:off x="3631479" y="3789040"/>
                  <a:ext cx="508473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0/1</a:t>
                  </a:r>
                </a:p>
              </p:txBody>
            </p:sp>
            <p:sp>
              <p:nvSpPr>
                <p:cNvPr id="14366" name="Textfeld 55"/>
                <p:cNvSpPr txBox="1">
                  <a:spLocks noChangeArrowheads="1"/>
                </p:cNvSpPr>
                <p:nvPr/>
              </p:nvSpPr>
              <p:spPr bwMode="auto">
                <a:xfrm>
                  <a:off x="6727823" y="3789040"/>
                  <a:ext cx="508473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0/1</a:t>
                  </a:r>
                </a:p>
              </p:txBody>
            </p:sp>
            <p:cxnSp>
              <p:nvCxnSpPr>
                <p:cNvPr id="58" name="Gerade Verbindung mit Pfeil 57"/>
                <p:cNvCxnSpPr/>
                <p:nvPr/>
              </p:nvCxnSpPr>
              <p:spPr>
                <a:xfrm rot="5400000">
                  <a:off x="6803647" y="3644709"/>
                  <a:ext cx="288985" cy="158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" name="Gruppieren 34"/>
                <p:cNvGrpSpPr>
                  <a:grpSpLocks/>
                </p:cNvGrpSpPr>
                <p:nvPr/>
              </p:nvGrpSpPr>
              <p:grpSpPr bwMode="auto">
                <a:xfrm>
                  <a:off x="5076056" y="2996952"/>
                  <a:ext cx="1080120" cy="461665"/>
                  <a:chOff x="5148344" y="5147108"/>
                  <a:chExt cx="1080120" cy="461665"/>
                </a:xfrm>
              </p:grpSpPr>
              <p:sp>
                <p:nvSpPr>
                  <p:cNvPr id="14369" name="Rechteck 63"/>
                  <p:cNvSpPr>
                    <a:spLocks noChangeArrowheads="1"/>
                  </p:cNvSpPr>
                  <p:nvPr/>
                </p:nvSpPr>
                <p:spPr bwMode="auto">
                  <a:xfrm>
                    <a:off x="5148344" y="5147108"/>
                    <a:ext cx="429926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>
                        <a:latin typeface="cmsy10" pitchFamily="34" charset="0"/>
                      </a:rPr>
                      <a:t>A</a:t>
                    </a:r>
                    <a:endParaRPr lang="de-DE" sz="2400">
                      <a:latin typeface="Calibri" pitchFamily="34" charset="0"/>
                    </a:endParaRPr>
                  </a:p>
                </p:txBody>
              </p:sp>
              <p:cxnSp>
                <p:nvCxnSpPr>
                  <p:cNvPr id="67" name="Gerade Verbindung mit Pfeil 66"/>
                  <p:cNvCxnSpPr/>
                  <p:nvPr/>
                </p:nvCxnSpPr>
                <p:spPr>
                  <a:xfrm>
                    <a:off x="5652860" y="5376472"/>
                    <a:ext cx="576236" cy="0"/>
                  </a:xfrm>
                  <a:prstGeom prst="straightConnector1">
                    <a:avLst/>
                  </a:prstGeom>
                  <a:ln w="12700">
                    <a:solidFill>
                      <a:schemeClr val="tx1">
                        <a:lumMod val="85000"/>
                        <a:lumOff val="1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Gerade Verbindung mit Pfeil 70"/>
                  <p:cNvCxnSpPr/>
                  <p:nvPr/>
                </p:nvCxnSpPr>
                <p:spPr>
                  <a:xfrm rot="10800000">
                    <a:off x="5652860" y="5447924"/>
                    <a:ext cx="576236" cy="0"/>
                  </a:xfrm>
                  <a:prstGeom prst="straightConnector1">
                    <a:avLst/>
                  </a:prstGeom>
                  <a:ln w="12700">
                    <a:solidFill>
                      <a:schemeClr val="tx1">
                        <a:lumMod val="85000"/>
                        <a:lumOff val="1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  <p:bldP spid="81" grpId="1" build="allAtOnce"/>
      <p:bldP spid="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0960" y="1881360"/>
            <a:ext cx="7956360" cy="3961080"/>
          </a:xfrm>
        </p:spPr>
        <p:txBody>
          <a:bodyPr wrap="none" lIns="90000" tIns="46800" rIns="90000" bIns="46800" anchor="t" anchorCtr="0">
            <a:spAutoFit/>
          </a:bodyPr>
          <a:lstStyle>
            <a:def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None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defPPr>
            <a:lvl1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Char char=""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1pPr>
            <a:lvl2pPr marL="826920" marR="0" lvl="1" indent="-285840" algn="l" hangingPunct="1">
              <a:spcBef>
                <a:spcPts val="0"/>
              </a:spcBef>
              <a:spcAft>
                <a:spcPts val="686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87120" algn="l"/>
                <a:tab pos="1001520" algn="l"/>
                <a:tab pos="1915919" algn="l"/>
                <a:tab pos="2830319" algn="l"/>
                <a:tab pos="3744720" algn="l"/>
                <a:tab pos="4659120" algn="l"/>
                <a:tab pos="5573520" algn="l"/>
                <a:tab pos="6487919" algn="l"/>
                <a:tab pos="7402319" algn="l"/>
                <a:tab pos="8316720" algn="l"/>
                <a:tab pos="9231120" algn="l"/>
              </a:tabLst>
              <a:defRPr lang="de-DE" sz="22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2pPr>
            <a:lvl3pPr marL="1234800" marR="0" lvl="2" indent="-228600" algn="l" hangingPunct="1">
              <a:spcBef>
                <a:spcPts val="624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•"/>
              <a:tabLst>
                <a:tab pos="593640" algn="l"/>
                <a:tab pos="1508040" algn="l"/>
                <a:tab pos="2422440" algn="l"/>
                <a:tab pos="3336840" algn="l"/>
                <a:tab pos="4251240" algn="l"/>
                <a:tab pos="5165640" algn="l"/>
                <a:tab pos="6080040" algn="l"/>
                <a:tab pos="6994439" algn="l"/>
                <a:tab pos="7908839" algn="l"/>
                <a:tab pos="8823240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3pPr>
            <a:lvl4pPr marL="1643040" marR="0" lvl="3" indent="-228600" algn="l" hangingPunct="1">
              <a:spcBef>
                <a:spcPts val="8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185400" algn="l"/>
                <a:tab pos="1099800" algn="l"/>
                <a:tab pos="2014200" algn="l"/>
                <a:tab pos="2928600" algn="l"/>
                <a:tab pos="3843000" algn="l"/>
                <a:tab pos="4757400" algn="l"/>
                <a:tab pos="5671800" algn="l"/>
                <a:tab pos="6586199" algn="l"/>
                <a:tab pos="7500600" algn="l"/>
                <a:tab pos="8415000" algn="l"/>
              </a:tabLst>
              <a:def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9pPr>
          </a:lstStyle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</p:txBody>
      </p:sp>
      <p:sp>
        <p:nvSpPr>
          <p:cNvPr id="60" name="Rechteck 59"/>
          <p:cNvSpPr/>
          <p:nvPr/>
        </p:nvSpPr>
        <p:spPr>
          <a:xfrm>
            <a:off x="6012160" y="2924944"/>
            <a:ext cx="1440160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 smtClean="0">
                <a:solidFill>
                  <a:schemeClr val="tx1"/>
                </a:solidFill>
                <a:latin typeface="cmmi10"/>
                <a:sym typeface="Symbol"/>
              </a:rPr>
              <a:t></a:t>
            </a:r>
            <a:endParaRPr lang="de-DE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2123728" y="2924944"/>
            <a:ext cx="1440160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sym typeface="Symbol"/>
              </a:rPr>
              <a:t></a:t>
            </a:r>
            <a:endParaRPr lang="de-D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" name="Gruppieren 71"/>
          <p:cNvGrpSpPr/>
          <p:nvPr/>
        </p:nvGrpSpPr>
        <p:grpSpPr>
          <a:xfrm>
            <a:off x="4201092" y="1926916"/>
            <a:ext cx="2531148" cy="1620032"/>
            <a:chOff x="4212240" y="4077072"/>
            <a:chExt cx="2531148" cy="1620032"/>
          </a:xfrm>
        </p:grpSpPr>
        <p:sp>
          <p:nvSpPr>
            <p:cNvPr id="37" name="Rechteck 36"/>
            <p:cNvSpPr/>
            <p:nvPr/>
          </p:nvSpPr>
          <p:spPr>
            <a:xfrm>
              <a:off x="4860032" y="4077072"/>
              <a:ext cx="5341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msy10" pitchFamily="34" charset="0"/>
                </a:rPr>
                <a:t>A</a:t>
              </a:r>
              <a:r>
                <a:rPr lang="de-DE" sz="2400" baseline="-25000" dirty="0" smtClean="0"/>
                <a:t>1</a:t>
              </a:r>
              <a:endParaRPr lang="de-DE" sz="2400" dirty="0"/>
            </a:p>
          </p:txBody>
        </p:sp>
        <p:sp>
          <p:nvSpPr>
            <p:cNvPr id="42" name="Bogen 41"/>
            <p:cNvSpPr/>
            <p:nvPr/>
          </p:nvSpPr>
          <p:spPr>
            <a:xfrm>
              <a:off x="4212240" y="4365104"/>
              <a:ext cx="2520000" cy="133200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6156176" y="4149080"/>
              <a:ext cx="587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keys</a:t>
              </a:r>
              <a:endParaRPr lang="de-DE" dirty="0"/>
            </a:p>
          </p:txBody>
        </p:sp>
      </p:grpSp>
      <p:grpSp>
        <p:nvGrpSpPr>
          <p:cNvPr id="5" name="Gruppieren 74"/>
          <p:cNvGrpSpPr/>
          <p:nvPr/>
        </p:nvGrpSpPr>
        <p:grpSpPr>
          <a:xfrm>
            <a:off x="4711965" y="1839675"/>
            <a:ext cx="832863" cy="1733341"/>
            <a:chOff x="4784253" y="3989831"/>
            <a:chExt cx="832863" cy="1733341"/>
          </a:xfrm>
        </p:grpSpPr>
        <p:sp>
          <p:nvSpPr>
            <p:cNvPr id="45" name="Bogen 44"/>
            <p:cNvSpPr/>
            <p:nvPr/>
          </p:nvSpPr>
          <p:spPr>
            <a:xfrm rot="3727820">
              <a:off x="4471161" y="4302923"/>
              <a:ext cx="1301093" cy="67491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Bogen 45"/>
            <p:cNvSpPr/>
            <p:nvPr/>
          </p:nvSpPr>
          <p:spPr>
            <a:xfrm rot="14640000">
              <a:off x="4629114" y="4735171"/>
              <a:ext cx="1301093" cy="67491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70"/>
          <p:cNvGrpSpPr/>
          <p:nvPr/>
        </p:nvGrpSpPr>
        <p:grpSpPr>
          <a:xfrm>
            <a:off x="251520" y="1932065"/>
            <a:ext cx="2531148" cy="1596210"/>
            <a:chOff x="323528" y="4102590"/>
            <a:chExt cx="2531148" cy="1596210"/>
          </a:xfrm>
        </p:grpSpPr>
        <p:sp>
          <p:nvSpPr>
            <p:cNvPr id="53" name="Bogen 52"/>
            <p:cNvSpPr/>
            <p:nvPr/>
          </p:nvSpPr>
          <p:spPr>
            <a:xfrm>
              <a:off x="323528" y="4366800"/>
              <a:ext cx="2520000" cy="133200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2267464" y="4139788"/>
              <a:ext cx="587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keys</a:t>
              </a:r>
              <a:endParaRPr lang="de-DE" dirty="0"/>
            </a:p>
          </p:txBody>
        </p:sp>
        <p:sp>
          <p:nvSpPr>
            <p:cNvPr id="61" name="Rechteck 60"/>
            <p:cNvSpPr/>
            <p:nvPr/>
          </p:nvSpPr>
          <p:spPr>
            <a:xfrm>
              <a:off x="1024313" y="4102590"/>
              <a:ext cx="5341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msy10" pitchFamily="34" charset="0"/>
                </a:rPr>
                <a:t>A</a:t>
              </a:r>
              <a:r>
                <a:rPr lang="de-DE" sz="2400" baseline="-25000" dirty="0" smtClean="0"/>
                <a:t>1</a:t>
              </a:r>
              <a:endParaRPr lang="de-DE" sz="2400" dirty="0"/>
            </a:p>
          </p:txBody>
        </p:sp>
      </p:grpSp>
      <p:grpSp>
        <p:nvGrpSpPr>
          <p:cNvPr id="7" name="Gruppieren 75"/>
          <p:cNvGrpSpPr/>
          <p:nvPr/>
        </p:nvGrpSpPr>
        <p:grpSpPr>
          <a:xfrm>
            <a:off x="804518" y="1844824"/>
            <a:ext cx="857702" cy="1733341"/>
            <a:chOff x="876526" y="4015349"/>
            <a:chExt cx="857702" cy="1733341"/>
          </a:xfrm>
        </p:grpSpPr>
        <p:sp>
          <p:nvSpPr>
            <p:cNvPr id="63" name="Bogen 62"/>
            <p:cNvSpPr/>
            <p:nvPr/>
          </p:nvSpPr>
          <p:spPr>
            <a:xfrm rot="3727820">
              <a:off x="563434" y="4328441"/>
              <a:ext cx="1301093" cy="67491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Bogen 64"/>
            <p:cNvSpPr/>
            <p:nvPr/>
          </p:nvSpPr>
          <p:spPr>
            <a:xfrm rot="14640000">
              <a:off x="746226" y="4760689"/>
              <a:ext cx="1301093" cy="674910"/>
            </a:xfrm>
            <a:prstGeom prst="arc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72"/>
          <p:cNvGrpSpPr/>
          <p:nvPr/>
        </p:nvGrpSpPr>
        <p:grpSpPr>
          <a:xfrm>
            <a:off x="963664" y="2982568"/>
            <a:ext cx="1088056" cy="461665"/>
            <a:chOff x="1035672" y="5153093"/>
            <a:chExt cx="1088056" cy="461665"/>
          </a:xfrm>
        </p:grpSpPr>
        <p:sp>
          <p:nvSpPr>
            <p:cNvPr id="62" name="Rechteck 61"/>
            <p:cNvSpPr/>
            <p:nvPr/>
          </p:nvSpPr>
          <p:spPr>
            <a:xfrm>
              <a:off x="1035672" y="5153093"/>
              <a:ext cx="4908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msy10" pitchFamily="34" charset="0"/>
                </a:rPr>
                <a:t>B</a:t>
              </a:r>
              <a:r>
                <a:rPr lang="de-DE" sz="2400" baseline="-25000" dirty="0" smtClean="0"/>
                <a:t>2</a:t>
              </a:r>
              <a:endParaRPr lang="de-DE" sz="2400" dirty="0"/>
            </a:p>
          </p:txBody>
        </p:sp>
        <p:cxnSp>
          <p:nvCxnSpPr>
            <p:cNvPr id="66" name="Gerade Verbindung mit Pfeil 65"/>
            <p:cNvCxnSpPr/>
            <p:nvPr/>
          </p:nvCxnSpPr>
          <p:spPr>
            <a:xfrm>
              <a:off x="1547664" y="5373216"/>
              <a:ext cx="576064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mit Pfeil 67"/>
            <p:cNvCxnSpPr/>
            <p:nvPr/>
          </p:nvCxnSpPr>
          <p:spPr>
            <a:xfrm rot="10800000">
              <a:off x="1547664" y="5445224"/>
              <a:ext cx="576064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73"/>
          <p:cNvGrpSpPr/>
          <p:nvPr/>
        </p:nvGrpSpPr>
        <p:grpSpPr>
          <a:xfrm>
            <a:off x="4799103" y="2977419"/>
            <a:ext cx="1140769" cy="461665"/>
            <a:chOff x="4871391" y="5127575"/>
            <a:chExt cx="1140769" cy="461665"/>
          </a:xfrm>
        </p:grpSpPr>
        <p:sp>
          <p:nvSpPr>
            <p:cNvPr id="43" name="Rechteck 42"/>
            <p:cNvSpPr/>
            <p:nvPr/>
          </p:nvSpPr>
          <p:spPr>
            <a:xfrm>
              <a:off x="4871391" y="5127575"/>
              <a:ext cx="5341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cmsy10" pitchFamily="34" charset="0"/>
                </a:rPr>
                <a:t>A</a:t>
              </a:r>
              <a:r>
                <a:rPr lang="de-DE" sz="2400" baseline="-25000" dirty="0" smtClean="0"/>
                <a:t>2</a:t>
              </a:r>
              <a:endParaRPr lang="de-DE" sz="2400" dirty="0"/>
            </a:p>
          </p:txBody>
        </p:sp>
        <p:cxnSp>
          <p:nvCxnSpPr>
            <p:cNvPr id="69" name="Gerade Verbindung mit Pfeil 68"/>
            <p:cNvCxnSpPr/>
            <p:nvPr/>
          </p:nvCxnSpPr>
          <p:spPr>
            <a:xfrm>
              <a:off x="5436096" y="5373216"/>
              <a:ext cx="576064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mit Pfeil 69"/>
            <p:cNvCxnSpPr/>
            <p:nvPr/>
          </p:nvCxnSpPr>
          <p:spPr>
            <a:xfrm rot="10800000">
              <a:off x="5436096" y="5445224"/>
              <a:ext cx="576064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ieren 38"/>
          <p:cNvGrpSpPr/>
          <p:nvPr/>
        </p:nvGrpSpPr>
        <p:grpSpPr>
          <a:xfrm>
            <a:off x="894881" y="3717032"/>
            <a:ext cx="5084875" cy="369332"/>
            <a:chOff x="827584" y="4896000"/>
            <a:chExt cx="5084875" cy="369332"/>
          </a:xfrm>
        </p:grpSpPr>
        <p:sp>
          <p:nvSpPr>
            <p:cNvPr id="32" name="Freihandform 31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935904" y="4896000"/>
              <a:ext cx="4976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If</a:t>
              </a:r>
              <a:r>
                <a:rPr lang="de-DE" dirty="0" smtClean="0"/>
                <a:t> (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baseline="-25000" dirty="0" smtClean="0"/>
                <a:t>1</a:t>
              </a:r>
              <a:r>
                <a:rPr lang="de-DE" dirty="0" smtClean="0"/>
                <a:t>,</a:t>
              </a:r>
              <a:r>
                <a:rPr lang="en-US" dirty="0" smtClean="0">
                  <a:latin typeface="cmsy10" pitchFamily="34" charset="0"/>
                </a:rPr>
                <a:t> B</a:t>
              </a:r>
              <a:r>
                <a:rPr lang="de-DE" baseline="-25000" dirty="0" smtClean="0"/>
                <a:t>2</a:t>
              </a:r>
              <a:r>
                <a:rPr lang="de-DE" dirty="0" smtClean="0"/>
                <a:t>) </a:t>
              </a:r>
              <a:r>
                <a:rPr lang="de-DE" dirty="0" err="1" smtClean="0"/>
                <a:t>wins</a:t>
              </a:r>
              <a:r>
                <a:rPr lang="de-DE" dirty="0" smtClean="0"/>
                <a:t> </a:t>
              </a:r>
              <a:r>
                <a:rPr lang="de-DE" dirty="0" err="1" smtClean="0"/>
                <a:t>trivially</a:t>
              </a:r>
              <a:r>
                <a:rPr lang="de-DE" dirty="0" smtClean="0"/>
                <a:t>, </a:t>
              </a:r>
              <a:r>
                <a:rPr lang="de-DE" dirty="0" err="1" smtClean="0"/>
                <a:t>then</a:t>
              </a:r>
              <a:r>
                <a:rPr lang="de-DE" dirty="0" smtClean="0"/>
                <a:t> (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baseline="-25000" dirty="0" smtClean="0"/>
                <a:t>1</a:t>
              </a:r>
              <a:r>
                <a:rPr lang="de-DE" dirty="0" smtClean="0"/>
                <a:t>, 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baseline="-25000" dirty="0" smtClean="0"/>
                <a:t>2</a:t>
              </a:r>
              <a:r>
                <a:rPr lang="de-DE" dirty="0" smtClean="0"/>
                <a:t>) will </a:t>
              </a:r>
              <a:r>
                <a:rPr lang="de-DE" dirty="0" err="1" smtClean="0"/>
                <a:t>win</a:t>
              </a:r>
              <a:r>
                <a:rPr lang="de-DE" dirty="0" smtClean="0"/>
                <a:t>, </a:t>
              </a:r>
              <a:r>
                <a:rPr lang="de-DE" dirty="0" err="1" smtClean="0"/>
                <a:t>too</a:t>
              </a:r>
              <a:r>
                <a:rPr lang="de-DE" dirty="0" smtClean="0"/>
                <a:t>.</a:t>
              </a:r>
              <a:endParaRPr lang="de-DE" dirty="0"/>
            </a:p>
          </p:txBody>
        </p:sp>
      </p:grpSp>
      <p:sp>
        <p:nvSpPr>
          <p:cNvPr id="36" name="Textfeld 35"/>
          <p:cNvSpPr txBox="1"/>
          <p:nvPr/>
        </p:nvSpPr>
        <p:spPr>
          <a:xfrm>
            <a:off x="5436096" y="2420888"/>
            <a:ext cx="587212" cy="369332"/>
          </a:xfrm>
          <a:prstGeom prst="rect">
            <a:avLst/>
          </a:prstGeom>
          <a:solidFill>
            <a:srgbClr val="CCECFF"/>
          </a:solidFill>
          <a:ln w="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dirty="0" err="1" smtClean="0"/>
              <a:t>keys</a:t>
            </a:r>
            <a:endParaRPr lang="de-DE" dirty="0"/>
          </a:p>
        </p:txBody>
      </p:sp>
      <p:grpSp>
        <p:nvGrpSpPr>
          <p:cNvPr id="11" name="Gruppieren 39"/>
          <p:cNvGrpSpPr/>
          <p:nvPr/>
        </p:nvGrpSpPr>
        <p:grpSpPr>
          <a:xfrm>
            <a:off x="1259632" y="2276872"/>
            <a:ext cx="936104" cy="648072"/>
            <a:chOff x="1259632" y="2276872"/>
            <a:chExt cx="936104" cy="648072"/>
          </a:xfrm>
        </p:grpSpPr>
        <p:sp>
          <p:nvSpPr>
            <p:cNvPr id="38" name="Ellipse 37"/>
            <p:cNvSpPr/>
            <p:nvPr/>
          </p:nvSpPr>
          <p:spPr>
            <a:xfrm>
              <a:off x="1259632" y="2276872"/>
              <a:ext cx="936104" cy="648072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475656" y="2411596"/>
              <a:ext cx="587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keys</a:t>
              </a:r>
              <a:endParaRPr lang="de-DE" dirty="0"/>
            </a:p>
          </p:txBody>
        </p:sp>
      </p:grpSp>
      <p:sp>
        <p:nvSpPr>
          <p:cNvPr id="41" name="Textfeld 40"/>
          <p:cNvSpPr txBox="1"/>
          <p:nvPr/>
        </p:nvSpPr>
        <p:spPr>
          <a:xfrm>
            <a:off x="1475656" y="2411596"/>
            <a:ext cx="3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5447323" y="2420888"/>
            <a:ext cx="3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4499992" y="2411596"/>
            <a:ext cx="3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611560" y="2411596"/>
            <a:ext cx="34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</a:t>
            </a:r>
            <a:endParaRPr lang="de-DE" dirty="0"/>
          </a:p>
        </p:txBody>
      </p:sp>
      <p:grpSp>
        <p:nvGrpSpPr>
          <p:cNvPr id="12" name="Gruppieren 38"/>
          <p:cNvGrpSpPr/>
          <p:nvPr/>
        </p:nvGrpSpPr>
        <p:grpSpPr>
          <a:xfrm>
            <a:off x="888686" y="4005064"/>
            <a:ext cx="6731313" cy="369332"/>
            <a:chOff x="827584" y="4896000"/>
            <a:chExt cx="6731313" cy="369332"/>
          </a:xfrm>
        </p:grpSpPr>
        <p:sp>
          <p:nvSpPr>
            <p:cNvPr id="51" name="Freihandform 50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1310498" y="4896000"/>
              <a:ext cx="6248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Example: Let </a:t>
              </a:r>
              <a:r>
                <a:rPr lang="de-DE" dirty="0" smtClean="0">
                  <a:solidFill>
                    <a:schemeClr val="tx1"/>
                  </a:solidFill>
                  <a:sym typeface="Symbol"/>
                </a:rPr>
                <a:t></a:t>
              </a:r>
              <a:r>
                <a:rPr lang="de-DE" dirty="0" smtClean="0"/>
                <a:t> be an authenticated channel and let </a:t>
              </a:r>
              <a:r>
                <a:rPr lang="de-DE" dirty="0" smtClean="0">
                  <a:solidFill>
                    <a:schemeClr val="tx1"/>
                  </a:solidFill>
                  <a:latin typeface="cmmi10"/>
                  <a:sym typeface="Symbol"/>
                </a:rPr>
                <a:t> </a:t>
              </a:r>
              <a:r>
                <a:rPr lang="de-DE" dirty="0" smtClean="0"/>
                <a:t> be a Mac.</a:t>
              </a:r>
              <a:endParaRPr lang="de-DE" dirty="0"/>
            </a:p>
          </p:txBody>
        </p:sp>
      </p:grpSp>
      <p:grpSp>
        <p:nvGrpSpPr>
          <p:cNvPr id="13" name="Gruppieren 38"/>
          <p:cNvGrpSpPr/>
          <p:nvPr/>
        </p:nvGrpSpPr>
        <p:grpSpPr>
          <a:xfrm>
            <a:off x="1080000" y="4582869"/>
            <a:ext cx="6448261" cy="646331"/>
            <a:chOff x="827584" y="4896000"/>
            <a:chExt cx="6448261" cy="646331"/>
          </a:xfrm>
        </p:grpSpPr>
        <p:sp>
          <p:nvSpPr>
            <p:cNvPr id="55" name="Freihandform 54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56" name="Textfeld 55"/>
            <p:cNvSpPr txBox="1"/>
            <p:nvPr/>
          </p:nvSpPr>
          <p:spPr>
            <a:xfrm>
              <a:off x="935904" y="4896000"/>
              <a:ext cx="63399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Usual</a:t>
              </a:r>
              <a:r>
                <a:rPr lang="de-DE" dirty="0" smtClean="0"/>
                <a:t> </a:t>
              </a:r>
              <a:r>
                <a:rPr lang="de-DE" dirty="0" err="1" smtClean="0"/>
                <a:t>Reduction</a:t>
              </a:r>
              <a:r>
                <a:rPr lang="de-DE" dirty="0" smtClean="0"/>
                <a:t>: </a:t>
              </a:r>
              <a:r>
                <a:rPr lang="de-DE" dirty="0" err="1" smtClean="0"/>
                <a:t>If</a:t>
              </a:r>
              <a:r>
                <a:rPr lang="de-DE" dirty="0" smtClean="0"/>
                <a:t> (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baseline="-25000" dirty="0" smtClean="0"/>
                <a:t>1</a:t>
              </a:r>
              <a:r>
                <a:rPr lang="de-DE" dirty="0" smtClean="0"/>
                <a:t>,</a:t>
              </a:r>
              <a:r>
                <a:rPr lang="en-US" dirty="0" smtClean="0">
                  <a:latin typeface="cmsy10" pitchFamily="34" charset="0"/>
                </a:rPr>
                <a:t> B</a:t>
              </a:r>
              <a:r>
                <a:rPr lang="de-DE" baseline="-25000" dirty="0" smtClean="0"/>
                <a:t>2</a:t>
              </a:r>
              <a:r>
                <a:rPr lang="de-DE" dirty="0" smtClean="0"/>
                <a:t>) </a:t>
              </a:r>
              <a:r>
                <a:rPr lang="de-DE" dirty="0" err="1" smtClean="0"/>
                <a:t>breaks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authentication</a:t>
              </a:r>
              <a:r>
                <a:rPr lang="de-DE" dirty="0" smtClean="0"/>
                <a:t> </a:t>
              </a:r>
              <a:r>
                <a:rPr lang="de-DE" dirty="0" err="1" smtClean="0"/>
                <a:t>property</a:t>
              </a:r>
              <a:r>
                <a:rPr lang="de-DE" dirty="0" smtClean="0"/>
                <a:t>,</a:t>
              </a:r>
            </a:p>
            <a:p>
              <a:r>
                <a:rPr lang="de-DE" dirty="0" err="1" smtClean="0"/>
                <a:t>then</a:t>
              </a:r>
              <a:r>
                <a:rPr lang="de-DE" dirty="0" smtClean="0"/>
                <a:t> </a:t>
              </a:r>
              <a:r>
                <a:rPr lang="de-DE" dirty="0" err="1" smtClean="0"/>
                <a:t>one</a:t>
              </a:r>
              <a:r>
                <a:rPr lang="de-DE" dirty="0" smtClean="0"/>
                <a:t> </a:t>
              </a:r>
              <a:r>
                <a:rPr lang="de-DE" dirty="0" err="1" smtClean="0"/>
                <a:t>can</a:t>
              </a:r>
              <a:r>
                <a:rPr lang="de-DE" dirty="0" smtClean="0"/>
                <a:t> </a:t>
              </a:r>
              <a:r>
                <a:rPr lang="de-DE" dirty="0" err="1" smtClean="0"/>
                <a:t>extract</a:t>
              </a:r>
              <a:r>
                <a:rPr lang="de-DE" dirty="0" smtClean="0"/>
                <a:t> a </a:t>
              </a:r>
              <a:r>
                <a:rPr lang="de-DE" dirty="0" err="1" smtClean="0"/>
                <a:t>forgery</a:t>
              </a:r>
              <a:r>
                <a:rPr lang="de-DE" dirty="0" smtClean="0"/>
                <a:t> </a:t>
              </a:r>
              <a:r>
                <a:rPr lang="de-DE" dirty="0" err="1" smtClean="0"/>
                <a:t>against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Mac </a:t>
              </a:r>
              <a:r>
                <a:rPr lang="de-DE" dirty="0" err="1" smtClean="0"/>
                <a:t>scheme</a:t>
              </a:r>
              <a:r>
                <a:rPr lang="de-DE" dirty="0" smtClean="0"/>
                <a:t>.</a:t>
              </a:r>
              <a:endParaRPr lang="de-DE" dirty="0"/>
            </a:p>
          </p:txBody>
        </p:sp>
      </p:grpSp>
      <p:grpSp>
        <p:nvGrpSpPr>
          <p:cNvPr id="14" name="Gruppieren 38"/>
          <p:cNvGrpSpPr/>
          <p:nvPr/>
        </p:nvGrpSpPr>
        <p:grpSpPr>
          <a:xfrm>
            <a:off x="1082734" y="5157192"/>
            <a:ext cx="7535353" cy="646331"/>
            <a:chOff x="827584" y="4894259"/>
            <a:chExt cx="7535353" cy="646331"/>
          </a:xfrm>
        </p:grpSpPr>
        <p:sp>
          <p:nvSpPr>
            <p:cNvPr id="59" name="Freihandform 58"/>
            <p:cNvSpPr/>
            <p:nvPr/>
          </p:nvSpPr>
          <p:spPr>
            <a:xfrm>
              <a:off x="827584" y="5085184"/>
              <a:ext cx="108000" cy="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tailEnd type="triangle" w="lg" len="lg"/>
            </a:ln>
          </p:spPr>
          <p:txBody>
            <a:bodyPr vert="horz" lIns="90000" tIns="45000" rIns="90000" bIns="45000" anchor="ctr" anchorCtr="1" compatLnSpc="1"/>
            <a:lstStyle>
              <a:defPPr lvl="0">
                <a:buClr>
                  <a:srgbClr val="333333"/>
                </a:buClr>
                <a:buSzPct val="100000"/>
                <a:buFont typeface="Arial" pitchFamily="34"/>
                <a:buNone/>
              </a:defPPr>
              <a:lvl1pPr lvl="0">
                <a:buClr>
                  <a:srgbClr val="333333"/>
                </a:buClr>
                <a:buSzPct val="100000"/>
                <a:buFont typeface="Arial" pitchFamily="34"/>
                <a:buChar char="•"/>
              </a:lvl1pPr>
              <a:lvl2pPr lvl="1">
                <a:buClr>
                  <a:srgbClr val="333333"/>
                </a:buClr>
                <a:buSzPct val="100000"/>
                <a:buFont typeface="Arial" pitchFamily="34"/>
                <a:buChar char="•"/>
              </a:lvl2pPr>
              <a:lvl3pPr lvl="2">
                <a:buClr>
                  <a:srgbClr val="333333"/>
                </a:buClr>
                <a:buSzPct val="100000"/>
                <a:buFont typeface="Arial" pitchFamily="34"/>
                <a:buChar char="•"/>
              </a:lvl3pPr>
              <a:lvl4pPr lvl="3">
                <a:buClr>
                  <a:srgbClr val="333333"/>
                </a:buClr>
                <a:buSzPct val="100000"/>
                <a:buFont typeface="Arial" pitchFamily="34"/>
                <a:buChar char="•"/>
              </a:lvl4pPr>
              <a:lvl5pPr lvl="4">
                <a:buClr>
                  <a:srgbClr val="333333"/>
                </a:buClr>
                <a:buSzPct val="100000"/>
                <a:buFont typeface="Arial" pitchFamily="34"/>
                <a:buChar char="•"/>
              </a:lvl5pPr>
              <a:lvl6pPr lvl="5">
                <a:buClr>
                  <a:srgbClr val="333333"/>
                </a:buClr>
                <a:buSzPct val="100000"/>
                <a:buFont typeface="Arial" pitchFamily="34"/>
                <a:buChar char="•"/>
              </a:lvl6pPr>
              <a:lvl7pPr lvl="6">
                <a:buClr>
                  <a:srgbClr val="333333"/>
                </a:buClr>
                <a:buSzPct val="100000"/>
                <a:buFont typeface="Arial" pitchFamily="34"/>
                <a:buChar char="•"/>
              </a:lvl7pPr>
              <a:lvl8pPr lvl="7">
                <a:buClr>
                  <a:srgbClr val="333333"/>
                </a:buClr>
                <a:buSzPct val="100000"/>
                <a:buFont typeface="Arial" pitchFamily="34"/>
                <a:buChar char="•"/>
              </a:lvl8pPr>
              <a:lvl9pPr lvl="8">
                <a:buClr>
                  <a:srgbClr val="333333"/>
                </a:buClr>
                <a:buSzPct val="100000"/>
                <a:buFont typeface="Arial" pitchFamily="34"/>
                <a:buChar char="•"/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endParaRPr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935904" y="4894259"/>
              <a:ext cx="74270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Key-</a:t>
              </a:r>
              <a:r>
                <a:rPr lang="de-DE" dirty="0" err="1" smtClean="0"/>
                <a:t>independent</a:t>
              </a:r>
              <a:r>
                <a:rPr lang="de-DE" dirty="0" smtClean="0"/>
                <a:t> </a:t>
              </a:r>
              <a:r>
                <a:rPr lang="de-DE" dirty="0" err="1" smtClean="0"/>
                <a:t>Reduction</a:t>
              </a:r>
              <a:r>
                <a:rPr lang="de-DE" dirty="0" smtClean="0"/>
                <a:t>: </a:t>
              </a:r>
              <a:r>
                <a:rPr lang="de-DE" dirty="0" err="1" smtClean="0"/>
                <a:t>If</a:t>
              </a:r>
              <a:r>
                <a:rPr lang="de-DE" dirty="0" smtClean="0"/>
                <a:t> (</a:t>
              </a:r>
              <a:r>
                <a:rPr lang="en-US" dirty="0" smtClean="0">
                  <a:latin typeface="cmsy10" pitchFamily="34" charset="0"/>
                </a:rPr>
                <a:t>A</a:t>
              </a:r>
              <a:r>
                <a:rPr lang="de-DE" baseline="-25000" dirty="0" smtClean="0"/>
                <a:t>1</a:t>
              </a:r>
              <a:r>
                <a:rPr lang="de-DE" dirty="0" smtClean="0"/>
                <a:t>,</a:t>
              </a:r>
              <a:r>
                <a:rPr lang="en-US" dirty="0" smtClean="0">
                  <a:latin typeface="cmsy10" pitchFamily="34" charset="0"/>
                </a:rPr>
                <a:t> B</a:t>
              </a:r>
              <a:r>
                <a:rPr lang="de-DE" baseline="-25000" dirty="0" smtClean="0"/>
                <a:t>2</a:t>
              </a:r>
              <a:r>
                <a:rPr lang="de-DE" dirty="0" smtClean="0"/>
                <a:t>) </a:t>
              </a:r>
              <a:r>
                <a:rPr lang="de-DE" dirty="0" err="1" smtClean="0"/>
                <a:t>breaks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authentication</a:t>
              </a:r>
              <a:r>
                <a:rPr lang="de-DE" dirty="0" smtClean="0"/>
                <a:t> </a:t>
              </a:r>
              <a:r>
                <a:rPr lang="de-DE" dirty="0" err="1" smtClean="0"/>
                <a:t>property</a:t>
              </a:r>
              <a:r>
                <a:rPr lang="de-DE" dirty="0" smtClean="0"/>
                <a:t>,</a:t>
              </a:r>
            </a:p>
            <a:p>
              <a:r>
                <a:rPr lang="de-DE" dirty="0" err="1" smtClean="0"/>
                <a:t>then</a:t>
              </a:r>
              <a:r>
                <a:rPr lang="de-DE" dirty="0" smtClean="0"/>
                <a:t> </a:t>
              </a:r>
              <a:r>
                <a:rPr lang="de-DE" dirty="0" err="1" smtClean="0"/>
                <a:t>one</a:t>
              </a:r>
              <a:r>
                <a:rPr lang="de-DE" dirty="0" smtClean="0"/>
                <a:t> </a:t>
              </a:r>
              <a:r>
                <a:rPr lang="de-DE" dirty="0" err="1" smtClean="0"/>
                <a:t>can</a:t>
              </a:r>
              <a:r>
                <a:rPr lang="de-DE" dirty="0" smtClean="0"/>
                <a:t> </a:t>
              </a:r>
              <a:r>
                <a:rPr lang="de-DE" dirty="0" err="1" smtClean="0"/>
                <a:t>extract</a:t>
              </a:r>
              <a:r>
                <a:rPr lang="de-DE" dirty="0" smtClean="0"/>
                <a:t> a </a:t>
              </a:r>
              <a:r>
                <a:rPr lang="de-DE" dirty="0" err="1" smtClean="0"/>
                <a:t>forgery</a:t>
              </a:r>
              <a:r>
                <a:rPr lang="de-DE" dirty="0" smtClean="0"/>
                <a:t> </a:t>
              </a:r>
              <a:r>
                <a:rPr lang="de-DE" dirty="0" err="1" smtClean="0"/>
                <a:t>against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Mac </a:t>
              </a:r>
              <a:r>
                <a:rPr lang="de-DE" dirty="0" err="1" smtClean="0"/>
                <a:t>scheme</a:t>
              </a:r>
              <a:r>
                <a:rPr lang="de-DE" dirty="0" smtClean="0"/>
                <a:t>.</a:t>
              </a:r>
              <a:endParaRPr lang="de-DE" dirty="0"/>
            </a:p>
          </p:txBody>
        </p:sp>
      </p:grpSp>
      <p:sp>
        <p:nvSpPr>
          <p:cNvPr id="50" name="Titel 2"/>
          <p:cNvSpPr txBox="1">
            <a:spLocks/>
          </p:cNvSpPr>
          <p:nvPr/>
        </p:nvSpPr>
        <p:spPr>
          <a:xfrm>
            <a:off x="1447800" y="381000"/>
            <a:ext cx="5980718" cy="710067"/>
          </a:xfrm>
          <a:prstGeom prst="rect">
            <a:avLst/>
          </a:prstGeom>
        </p:spPr>
        <p:txBody>
          <a:bodyPr vert="horz" wrap="none" lIns="90000" tIns="46800" rIns="90000" bIns="46800" rtlCol="0" anchor="ctr" anchorCtr="0">
            <a:spAutoFit/>
          </a:bodyPr>
          <a:lstStyle>
            <a:defPPr lvl="0">
              <a:buClr>
                <a:srgbClr val="333333"/>
              </a:buClr>
              <a:buSzPct val="100000"/>
              <a:buFont typeface="Arial" pitchFamily="34"/>
              <a:buNone/>
            </a:defPPr>
            <a:lvl1pPr lvl="0">
              <a:buClr>
                <a:srgbClr val="333333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Key-Independent Reduction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mmi1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41" grpId="0"/>
      <p:bldP spid="47" grpId="0"/>
      <p:bldP spid="48" grpId="0"/>
      <p:bldP spid="48" grpId="1"/>
      <p:bldP spid="49" grpId="0"/>
      <p:bldP spid="4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el 2"/>
          <p:cNvSpPr txBox="1">
            <a:spLocks noGrp="1"/>
          </p:cNvSpPr>
          <p:nvPr>
            <p:ph type="title" idx="4294967295"/>
          </p:nvPr>
        </p:nvSpPr>
        <p:spPr>
          <a:xfrm>
            <a:off x="1633691" y="27831"/>
            <a:ext cx="5487698" cy="1079399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3200" dirty="0" smtClean="0">
                <a:latin typeface="Arial" pitchFamily="34" charset="0"/>
                <a:ea typeface="MS Gothic" pitchFamily="49" charset="-128"/>
              </a:rPr>
              <a:t>Composition of key </a:t>
            </a:r>
            <a:br>
              <a:rPr lang="en-US" sz="3200" dirty="0" smtClean="0">
                <a:latin typeface="Arial" pitchFamily="34" charset="0"/>
                <a:ea typeface="MS Gothic" pitchFamily="49" charset="-128"/>
              </a:rPr>
            </a:br>
            <a:r>
              <a:rPr lang="en-US" sz="3200" dirty="0" smtClean="0">
                <a:latin typeface="Arial" pitchFamily="34" charset="0"/>
                <a:ea typeface="MS Gothic" pitchFamily="49" charset="-128"/>
              </a:rPr>
              <a:t>exchange with arbitrary tasks</a:t>
            </a:r>
          </a:p>
        </p:txBody>
      </p:sp>
      <p:sp>
        <p:nvSpPr>
          <p:cNvPr id="6148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611188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30"/>
          <p:cNvGrpSpPr>
            <a:grpSpLocks/>
          </p:cNvGrpSpPr>
          <p:nvPr/>
        </p:nvGrpSpPr>
        <p:grpSpPr bwMode="auto">
          <a:xfrm>
            <a:off x="1547813" y="1979613"/>
            <a:ext cx="4521200" cy="706437"/>
            <a:chOff x="1547639" y="1980000"/>
            <a:chExt cx="4521329" cy="705600"/>
          </a:xfrm>
        </p:grpSpPr>
        <p:pic>
          <p:nvPicPr>
            <p:cNvPr id="6177" name="Grafik 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64088" y="1980000"/>
              <a:ext cx="704880" cy="704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8" name="Grafik 7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39" y="1980000"/>
              <a:ext cx="705970" cy="70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2"/>
          <p:cNvGrpSpPr>
            <a:grpSpLocks/>
          </p:cNvGrpSpPr>
          <p:nvPr/>
        </p:nvGrpSpPr>
        <p:grpSpPr bwMode="auto">
          <a:xfrm>
            <a:off x="2411413" y="2376488"/>
            <a:ext cx="2881312" cy="180975"/>
            <a:chOff x="3059832" y="3240000"/>
            <a:chExt cx="2880320" cy="181588"/>
          </a:xfrm>
        </p:grpSpPr>
        <p:cxnSp>
          <p:nvCxnSpPr>
            <p:cNvPr id="33" name="Gerade Verbindung mit Pfeil 32"/>
            <p:cNvCxnSpPr/>
            <p:nvPr/>
          </p:nvCxnSpPr>
          <p:spPr>
            <a:xfrm>
              <a:off x="3059832" y="3240000"/>
              <a:ext cx="2880320" cy="1592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 rot="10800000">
              <a:off x="3059832" y="3419995"/>
              <a:ext cx="2880320" cy="1593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3"/>
          <p:cNvGrpSpPr>
            <a:grpSpLocks/>
          </p:cNvGrpSpPr>
          <p:nvPr/>
        </p:nvGrpSpPr>
        <p:grpSpPr bwMode="auto">
          <a:xfrm>
            <a:off x="2411413" y="2735263"/>
            <a:ext cx="2881312" cy="188912"/>
            <a:chOff x="3059832" y="3600000"/>
            <a:chExt cx="2880320" cy="189040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3059832" y="3600000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/>
            <p:nvPr/>
          </p:nvCxnSpPr>
          <p:spPr>
            <a:xfrm rot="10800000">
              <a:off x="3059832" y="3787452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7"/>
          <p:cNvGrpSpPr>
            <a:grpSpLocks/>
          </p:cNvGrpSpPr>
          <p:nvPr/>
        </p:nvGrpSpPr>
        <p:grpSpPr bwMode="auto">
          <a:xfrm>
            <a:off x="1692275" y="2998788"/>
            <a:ext cx="4200884" cy="430887"/>
            <a:chOff x="1691680" y="2998113"/>
            <a:chExt cx="4202231" cy="431563"/>
          </a:xfrm>
        </p:grpSpPr>
        <p:sp>
          <p:nvSpPr>
            <p:cNvPr id="6171" name="Textfeld 14"/>
            <p:cNvSpPr txBox="1">
              <a:spLocks noChangeArrowheads="1"/>
            </p:cNvSpPr>
            <p:nvPr/>
          </p:nvSpPr>
          <p:spPr bwMode="auto">
            <a:xfrm>
              <a:off x="1691680" y="2998113"/>
              <a:ext cx="372337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/>
                </a:rPr>
                <a:t>K</a:t>
              </a:r>
              <a:endParaRPr lang="de-DE" sz="2200" dirty="0">
                <a:latin typeface="cmmi10"/>
              </a:endParaRPr>
            </a:p>
          </p:txBody>
        </p:sp>
        <p:sp>
          <p:nvSpPr>
            <p:cNvPr id="6172" name="Textfeld 15"/>
            <p:cNvSpPr txBox="1">
              <a:spLocks noChangeArrowheads="1"/>
            </p:cNvSpPr>
            <p:nvPr/>
          </p:nvSpPr>
          <p:spPr bwMode="auto">
            <a:xfrm>
              <a:off x="5521574" y="2998113"/>
              <a:ext cx="372337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/>
                </a:rPr>
                <a:t>K</a:t>
              </a:r>
              <a:endParaRPr lang="de-DE" sz="2200" dirty="0">
                <a:latin typeface="cmmi10"/>
              </a:endParaRPr>
            </a:p>
          </p:txBody>
        </p:sp>
      </p:grpSp>
      <p:sp>
        <p:nvSpPr>
          <p:cNvPr id="17" name="Rechteck 16"/>
          <p:cNvSpPr/>
          <p:nvPr/>
        </p:nvSpPr>
        <p:spPr>
          <a:xfrm>
            <a:off x="2411413" y="4005263"/>
            <a:ext cx="2881312" cy="71913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e.g. Secure </a:t>
            </a:r>
            <a:r>
              <a:rPr lang="de-DE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Channel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3265488" y="3429000"/>
            <a:ext cx="10390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latin typeface="Calibri" pitchFamily="34" charset="0"/>
              </a:rPr>
              <a:t>use </a:t>
            </a:r>
            <a:r>
              <a:rPr lang="de-DE" dirty="0" smtClean="0">
                <a:latin typeface="cmmi10"/>
              </a:rPr>
              <a:t>K</a:t>
            </a:r>
            <a:r>
              <a:rPr lang="de-DE" dirty="0" smtClean="0">
                <a:latin typeface="Calibri" pitchFamily="34" charset="0"/>
              </a:rPr>
              <a:t> </a:t>
            </a:r>
            <a:r>
              <a:rPr lang="de-DE" dirty="0">
                <a:latin typeface="Calibri" pitchFamily="34" charset="0"/>
              </a:rPr>
              <a:t>for</a:t>
            </a:r>
          </a:p>
        </p:txBody>
      </p:sp>
      <p:sp>
        <p:nvSpPr>
          <p:cNvPr id="6155" name="Freihandform 23"/>
          <p:cNvSpPr>
            <a:spLocks/>
          </p:cNvSpPr>
          <p:nvPr/>
        </p:nvSpPr>
        <p:spPr bwMode="auto">
          <a:xfrm>
            <a:off x="1835150" y="5445125"/>
            <a:ext cx="0" cy="0"/>
          </a:xfrm>
          <a:custGeom>
            <a:avLst/>
            <a:gdLst>
              <a:gd name="T0" fmla="*/ 0 w 1000"/>
              <a:gd name="T1" fmla="*/ 0 w 1000"/>
              <a:gd name="T2" fmla="*/ 0 w 1000"/>
              <a:gd name="T3" fmla="*/ 0 w 1000"/>
              <a:gd name="T4" fmla="*/ 17694720 60000 65536"/>
              <a:gd name="T5" fmla="*/ 11796480 60000 65536"/>
              <a:gd name="T6" fmla="*/ 5898240 60000 65536"/>
              <a:gd name="T7" fmla="*/ 0 60000 65536"/>
              <a:gd name="T8" fmla="*/ 0 w 1000"/>
              <a:gd name="T9" fmla="*/ 1000 w 1000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0">
            <a:solidFill>
              <a:srgbClr val="FF950E"/>
            </a:solidFill>
            <a:prstDash val="solid"/>
            <a:round/>
            <a:headEnd/>
            <a:tailEnd type="triangle" w="lg" len="lg"/>
          </a:ln>
        </p:spPr>
        <p:txBody>
          <a:bodyPr lIns="90000" tIns="45000" rIns="90000" bIns="45000" anchor="ctr" anchorCtr="1"/>
          <a:lstStyle/>
          <a:p>
            <a:endParaRPr lang="en-AU"/>
          </a:p>
        </p:txBody>
      </p:sp>
      <p:grpSp>
        <p:nvGrpSpPr>
          <p:cNvPr id="8" name="Gruppieren 40"/>
          <p:cNvGrpSpPr>
            <a:grpSpLocks/>
          </p:cNvGrpSpPr>
          <p:nvPr/>
        </p:nvGrpSpPr>
        <p:grpSpPr bwMode="auto">
          <a:xfrm>
            <a:off x="6443663" y="1989138"/>
            <a:ext cx="1946275" cy="1368425"/>
            <a:chOff x="6444208" y="1988840"/>
            <a:chExt cx="1946308" cy="1368152"/>
          </a:xfrm>
        </p:grpSpPr>
        <p:sp>
          <p:nvSpPr>
            <p:cNvPr id="35" name="Geschweifte Klammer rechts 34"/>
            <p:cNvSpPr/>
            <p:nvPr/>
          </p:nvSpPr>
          <p:spPr>
            <a:xfrm>
              <a:off x="6444208" y="1988840"/>
              <a:ext cx="215904" cy="1368152"/>
            </a:xfrm>
            <a:prstGeom prst="rightBrac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6166" name="Textfeld 36"/>
            <p:cNvSpPr txBox="1">
              <a:spLocks noChangeArrowheads="1"/>
            </p:cNvSpPr>
            <p:nvPr/>
          </p:nvSpPr>
          <p:spPr bwMode="auto">
            <a:xfrm>
              <a:off x="6804248" y="2348880"/>
              <a:ext cx="158626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de-DE">
                  <a:latin typeface="Calibri" pitchFamily="34" charset="0"/>
                </a:rPr>
                <a:t>TLS Handshake</a:t>
              </a:r>
            </a:p>
            <a:p>
              <a:pPr algn="ctr"/>
              <a:r>
                <a:rPr lang="de-DE">
                  <a:latin typeface="Calibri" pitchFamily="34" charset="0"/>
                </a:rPr>
                <a:t>Protocol</a:t>
              </a:r>
            </a:p>
          </p:txBody>
        </p:sp>
      </p:grpSp>
      <p:grpSp>
        <p:nvGrpSpPr>
          <p:cNvPr id="9" name="Gruppieren 41"/>
          <p:cNvGrpSpPr>
            <a:grpSpLocks/>
          </p:cNvGrpSpPr>
          <p:nvPr/>
        </p:nvGrpSpPr>
        <p:grpSpPr bwMode="auto">
          <a:xfrm>
            <a:off x="6443663" y="3968750"/>
            <a:ext cx="1757362" cy="900113"/>
            <a:chOff x="6444208" y="3969160"/>
            <a:chExt cx="1756319" cy="900000"/>
          </a:xfrm>
        </p:grpSpPr>
        <p:sp>
          <p:nvSpPr>
            <p:cNvPr id="36" name="Geschweifte Klammer rechts 35"/>
            <p:cNvSpPr/>
            <p:nvPr/>
          </p:nvSpPr>
          <p:spPr>
            <a:xfrm>
              <a:off x="6444208" y="3969160"/>
              <a:ext cx="215772" cy="900000"/>
            </a:xfrm>
            <a:prstGeom prst="rightBrac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6164" name="Textfeld 37"/>
            <p:cNvSpPr txBox="1">
              <a:spLocks noChangeArrowheads="1"/>
            </p:cNvSpPr>
            <p:nvPr/>
          </p:nvSpPr>
          <p:spPr bwMode="auto">
            <a:xfrm>
              <a:off x="6994235" y="4077072"/>
              <a:ext cx="120629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de-DE">
                  <a:latin typeface="Calibri" pitchFamily="34" charset="0"/>
                </a:rPr>
                <a:t>TLS Record</a:t>
              </a:r>
            </a:p>
            <a:p>
              <a:pPr algn="ctr"/>
              <a:r>
                <a:rPr lang="de-DE">
                  <a:latin typeface="Calibri" pitchFamily="34" charset="0"/>
                </a:rPr>
                <a:t>Layer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33400" y="5257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dirty="0" smtClean="0"/>
              <a:t>When is the composition secure</a:t>
            </a:r>
            <a:r>
              <a:rPr lang="en-US" dirty="0" smtClean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For modularity: sufficient condition on  the key exchange to ensure security of the composition</a:t>
            </a:r>
            <a:endParaRPr lang="en-A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684000" y="844839"/>
            <a:ext cx="2602292" cy="525401"/>
          </a:xfrm>
        </p:spPr>
        <p:txBody>
          <a:bodyPr wrap="none" lIns="90000" tIns="46800" rIns="90000" bIns="46800" anchorCtr="0">
            <a:spAutoFit/>
          </a:bodyPr>
          <a:lstStyle>
            <a:defPPr lvl="0">
              <a:buClr>
                <a:srgbClr val="333333"/>
              </a:buClr>
              <a:buSzPct val="100000"/>
              <a:buFont typeface="Arial" pitchFamily="34"/>
              <a:buNone/>
            </a:defPPr>
            <a:lvl1pPr lvl="0">
              <a:buClr>
                <a:srgbClr val="333333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Main Theorem</a:t>
            </a:r>
            <a:endParaRPr lang="en-US" dirty="0">
              <a:latin typeface="cmmi10"/>
            </a:endParaRPr>
          </a:p>
        </p:txBody>
      </p:sp>
      <p:grpSp>
        <p:nvGrpSpPr>
          <p:cNvPr id="2" name="Gruppieren 89"/>
          <p:cNvGrpSpPr/>
          <p:nvPr/>
        </p:nvGrpSpPr>
        <p:grpSpPr>
          <a:xfrm>
            <a:off x="661126" y="332656"/>
            <a:ext cx="7222292" cy="5904656"/>
            <a:chOff x="661126" y="332656"/>
            <a:chExt cx="7222292" cy="5904656"/>
          </a:xfrm>
        </p:grpSpPr>
        <p:sp>
          <p:nvSpPr>
            <p:cNvPr id="50" name="Textfeld 49"/>
            <p:cNvSpPr txBox="1"/>
            <p:nvPr/>
          </p:nvSpPr>
          <p:spPr>
            <a:xfrm>
              <a:off x="661126" y="1700808"/>
              <a:ext cx="440492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dirty="0" smtClean="0"/>
                <a:t>If the ke is ``good“ for the primitive </a:t>
              </a:r>
              <a:r>
                <a:rPr lang="de-DE" sz="2200" dirty="0" smtClean="0">
                  <a:solidFill>
                    <a:schemeClr val="tx1"/>
                  </a:solidFill>
                  <a:latin typeface="cmmi10"/>
                  <a:sym typeface="Symbol"/>
                </a:rPr>
                <a:t></a:t>
              </a:r>
              <a:endParaRPr lang="de-DE" sz="2200" dirty="0">
                <a:latin typeface="cmmi10"/>
              </a:endParaRPr>
            </a:p>
          </p:txBody>
        </p:sp>
        <p:grpSp>
          <p:nvGrpSpPr>
            <p:cNvPr id="4" name="Gruppieren 53"/>
            <p:cNvGrpSpPr/>
            <p:nvPr/>
          </p:nvGrpSpPr>
          <p:grpSpPr>
            <a:xfrm>
              <a:off x="5436096" y="332656"/>
              <a:ext cx="2160240" cy="2088232"/>
              <a:chOff x="5580112" y="476672"/>
              <a:chExt cx="2160240" cy="2088232"/>
            </a:xfrm>
          </p:grpSpPr>
          <p:sp>
            <p:nvSpPr>
              <p:cNvPr id="58" name="Rechteck 57"/>
              <p:cNvSpPr/>
              <p:nvPr/>
            </p:nvSpPr>
            <p:spPr>
              <a:xfrm>
                <a:off x="5580112" y="476672"/>
                <a:ext cx="2160240" cy="2088232"/>
              </a:xfrm>
              <a:prstGeom prst="rect">
                <a:avLst/>
              </a:prstGeom>
              <a:solidFill>
                <a:srgbClr val="CC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7" name="Rechteck 66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1" name="Rechteck 70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smtClean="0">
                    <a:solidFill>
                      <a:schemeClr val="tx1"/>
                    </a:solidFill>
                    <a:latin typeface="cmmi10"/>
                    <a:sym typeface="Symbol"/>
                  </a:rPr>
                  <a:t>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5" name="Gruppieren 20"/>
              <p:cNvGrpSpPr/>
              <p:nvPr/>
            </p:nvGrpSpPr>
            <p:grpSpPr>
              <a:xfrm>
                <a:off x="6619428" y="1197546"/>
                <a:ext cx="616868" cy="504056"/>
                <a:chOff x="2875012" y="2637706"/>
                <a:chExt cx="616868" cy="504056"/>
              </a:xfrm>
            </p:grpSpPr>
            <p:cxnSp>
              <p:nvCxnSpPr>
                <p:cNvPr id="73" name="Gerade Verbindung mit Pfeil 72"/>
                <p:cNvCxnSpPr/>
                <p:nvPr/>
              </p:nvCxnSpPr>
              <p:spPr>
                <a:xfrm rot="5400000">
                  <a:off x="2623778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Textfeld 73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sp>
          <p:nvSpPr>
            <p:cNvPr id="75" name="Textfeld 74"/>
            <p:cNvSpPr txBox="1"/>
            <p:nvPr/>
          </p:nvSpPr>
          <p:spPr>
            <a:xfrm>
              <a:off x="794047" y="2564904"/>
              <a:ext cx="652115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dirty="0" smtClean="0"/>
                <a:t>and if there is a key-independent reduction from </a:t>
              </a:r>
              <a:r>
                <a:rPr lang="de-DE" sz="2000" dirty="0" smtClean="0">
                  <a:solidFill>
                    <a:schemeClr val="tx1"/>
                  </a:solidFill>
                  <a:sym typeface="Symbol"/>
                </a:rPr>
                <a:t> </a:t>
              </a:r>
              <a:r>
                <a:rPr lang="de-DE" sz="2200" dirty="0" smtClean="0"/>
                <a:t> to </a:t>
              </a:r>
              <a:r>
                <a:rPr lang="de-DE" sz="2200" dirty="0" smtClean="0">
                  <a:solidFill>
                    <a:schemeClr val="tx1"/>
                  </a:solidFill>
                  <a:latin typeface="cmmi10"/>
                  <a:sym typeface="Symbol"/>
                </a:rPr>
                <a:t></a:t>
              </a:r>
              <a:endParaRPr lang="de-DE" sz="22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de-DE" sz="2200" dirty="0">
                <a:latin typeface="cmmi10"/>
              </a:endParaRPr>
            </a:p>
          </p:txBody>
        </p:sp>
        <p:grpSp>
          <p:nvGrpSpPr>
            <p:cNvPr id="6" name="Gruppieren 75"/>
            <p:cNvGrpSpPr/>
            <p:nvPr/>
          </p:nvGrpSpPr>
          <p:grpSpPr>
            <a:xfrm>
              <a:off x="1043608" y="3140968"/>
              <a:ext cx="6552728" cy="792088"/>
              <a:chOff x="1187624" y="3284984"/>
              <a:chExt cx="6552728" cy="792088"/>
            </a:xfrm>
          </p:grpSpPr>
          <p:sp>
            <p:nvSpPr>
              <p:cNvPr id="77" name="Rechteck 76"/>
              <p:cNvSpPr/>
              <p:nvPr/>
            </p:nvSpPr>
            <p:spPr>
              <a:xfrm>
                <a:off x="1187624" y="3284984"/>
                <a:ext cx="6552728" cy="792088"/>
              </a:xfrm>
              <a:prstGeom prst="rect">
                <a:avLst/>
              </a:prstGeom>
              <a:solidFill>
                <a:srgbClr val="CC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8" name="Rechteck 77"/>
              <p:cNvSpPr/>
              <p:nvPr/>
            </p:nvSpPr>
            <p:spPr>
              <a:xfrm>
                <a:off x="5940152" y="3429000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smtClean="0">
                    <a:solidFill>
                      <a:schemeClr val="tx1"/>
                    </a:solidFill>
                    <a:latin typeface="cmmi10"/>
                    <a:sym typeface="Symbol"/>
                  </a:rPr>
                  <a:t>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9" name="Rechteck 78"/>
              <p:cNvSpPr/>
              <p:nvPr/>
            </p:nvSpPr>
            <p:spPr>
              <a:xfrm>
                <a:off x="1403648" y="3429000"/>
                <a:ext cx="144000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80" name="Eingekerbter Pfeil nach rechts 79"/>
              <p:cNvSpPr/>
              <p:nvPr/>
            </p:nvSpPr>
            <p:spPr>
              <a:xfrm>
                <a:off x="2627784" y="3429000"/>
                <a:ext cx="3384376" cy="648072"/>
              </a:xfrm>
              <a:prstGeom prst="notchedRightArrow">
                <a:avLst/>
              </a:prstGeom>
              <a:solidFill>
                <a:srgbClr val="66FFFF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key-independent</a:t>
                </a:r>
                <a:r>
                  <a:rPr lang="de-DE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de-DE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reduction</a:t>
                </a:r>
                <a:endParaRPr lang="de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81" name="Textfeld 80"/>
            <p:cNvSpPr txBox="1"/>
            <p:nvPr/>
          </p:nvSpPr>
          <p:spPr>
            <a:xfrm>
              <a:off x="683568" y="4078233"/>
              <a:ext cx="7152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dirty="0" err="1" smtClean="0"/>
                <a:t>then</a:t>
              </a:r>
              <a:endParaRPr lang="de-DE" sz="2200" dirty="0">
                <a:latin typeface="cmmi10"/>
              </a:endParaRPr>
            </a:p>
          </p:txBody>
        </p:sp>
        <p:grpSp>
          <p:nvGrpSpPr>
            <p:cNvPr id="7" name="Gruppieren 81"/>
            <p:cNvGrpSpPr/>
            <p:nvPr/>
          </p:nvGrpSpPr>
          <p:grpSpPr>
            <a:xfrm>
              <a:off x="1547664" y="4149080"/>
              <a:ext cx="2160240" cy="2088232"/>
              <a:chOff x="5580112" y="476672"/>
              <a:chExt cx="2160240" cy="2088232"/>
            </a:xfrm>
          </p:grpSpPr>
          <p:sp>
            <p:nvSpPr>
              <p:cNvPr id="83" name="Rechteck 82"/>
              <p:cNvSpPr/>
              <p:nvPr/>
            </p:nvSpPr>
            <p:spPr>
              <a:xfrm>
                <a:off x="5580112" y="476672"/>
                <a:ext cx="2160240" cy="2088232"/>
              </a:xfrm>
              <a:prstGeom prst="rect">
                <a:avLst/>
              </a:prstGeom>
              <a:solidFill>
                <a:srgbClr val="CC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4" name="Rechteck 83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85" name="Rechteck 84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8" name="Gruppieren 85"/>
              <p:cNvGrpSpPr/>
              <p:nvPr/>
            </p:nvGrpSpPr>
            <p:grpSpPr>
              <a:xfrm>
                <a:off x="6587430" y="1197546"/>
                <a:ext cx="648866" cy="504056"/>
                <a:chOff x="2843014" y="2637706"/>
                <a:chExt cx="648866" cy="504056"/>
              </a:xfrm>
            </p:grpSpPr>
            <p:cxnSp>
              <p:nvCxnSpPr>
                <p:cNvPr id="87" name="Gerade Verbindung mit Pfeil 86"/>
                <p:cNvCxnSpPr>
                  <a:stCxn id="84" idx="2"/>
                  <a:endCxn id="85" idx="0"/>
                </p:cNvCxnSpPr>
                <p:nvPr/>
              </p:nvCxnSpPr>
              <p:spPr>
                <a:xfrm rot="5400000">
                  <a:off x="2591780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Textfeld 87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sp>
          <p:nvSpPr>
            <p:cNvPr id="89" name="Textfeld 88"/>
            <p:cNvSpPr txBox="1"/>
            <p:nvPr/>
          </p:nvSpPr>
          <p:spPr>
            <a:xfrm>
              <a:off x="3784732" y="4077072"/>
              <a:ext cx="409868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dirty="0" err="1" smtClean="0"/>
                <a:t>the</a:t>
              </a:r>
              <a:r>
                <a:rPr lang="de-DE" sz="2200" dirty="0" smtClean="0"/>
                <a:t> </a:t>
              </a:r>
              <a:r>
                <a:rPr lang="de-DE" sz="2200" dirty="0" err="1" smtClean="0"/>
                <a:t>key</a:t>
              </a:r>
              <a:r>
                <a:rPr lang="de-DE" sz="2200" dirty="0" smtClean="0"/>
                <a:t> </a:t>
              </a:r>
              <a:r>
                <a:rPr lang="de-DE" sz="2200" dirty="0" err="1" smtClean="0"/>
                <a:t>agreement</a:t>
              </a:r>
              <a:r>
                <a:rPr lang="de-DE" sz="2200" dirty="0" smtClean="0"/>
                <a:t> (</a:t>
              </a:r>
              <a:r>
                <a:rPr lang="de-DE" sz="2200" dirty="0" err="1" smtClean="0"/>
                <a:t>ke</a:t>
              </a:r>
              <a:r>
                <a:rPr lang="de-DE" sz="2200" dirty="0" smtClean="0"/>
                <a:t>) </a:t>
              </a:r>
              <a:r>
                <a:rPr lang="de-DE" sz="2200" dirty="0" err="1" smtClean="0"/>
                <a:t>is</a:t>
              </a:r>
              <a:r>
                <a:rPr lang="de-DE" sz="2200" dirty="0" smtClean="0"/>
                <a:t> </a:t>
              </a:r>
              <a:r>
                <a:rPr lang="de-DE" sz="2200" dirty="0" err="1" smtClean="0"/>
                <a:t>good</a:t>
              </a:r>
              <a:r>
                <a:rPr lang="de-DE" sz="2200" dirty="0" smtClean="0"/>
                <a:t> </a:t>
              </a:r>
              <a:r>
                <a:rPr lang="de-DE" sz="2200" dirty="0" err="1" smtClean="0"/>
                <a:t>for</a:t>
              </a:r>
              <a:endParaRPr lang="de-DE" sz="2200" dirty="0" smtClean="0"/>
            </a:p>
            <a:p>
              <a:r>
                <a:rPr lang="de-DE" sz="2200" dirty="0" smtClean="0"/>
                <a:t>the protocol </a:t>
              </a:r>
              <a:r>
                <a:rPr lang="de-DE" sz="2000" dirty="0" smtClean="0">
                  <a:solidFill>
                    <a:schemeClr val="tx1"/>
                  </a:solidFill>
                  <a:sym typeface="Symbol"/>
                </a:rPr>
                <a:t></a:t>
              </a:r>
              <a:r>
                <a:rPr lang="de-DE" sz="2200" dirty="0" smtClean="0"/>
                <a:t>. </a:t>
              </a:r>
              <a:endParaRPr lang="de-DE" sz="2200" dirty="0">
                <a:latin typeface="cmmi1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684000" y="844839"/>
            <a:ext cx="1040967" cy="525401"/>
          </a:xfrm>
        </p:spPr>
        <p:txBody>
          <a:bodyPr wrap="none" lIns="90000" tIns="46800" rIns="90000" bIns="46800" anchorCtr="0">
            <a:spAutoFit/>
          </a:bodyPr>
          <a:lstStyle>
            <a:defPPr lvl="0">
              <a:buClr>
                <a:srgbClr val="333333"/>
              </a:buClr>
              <a:buSzPct val="100000"/>
              <a:buFont typeface="Arial" pitchFamily="34"/>
              <a:buNone/>
            </a:defPPr>
            <a:lvl1pPr lvl="0">
              <a:buClr>
                <a:srgbClr val="333333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Proof</a:t>
            </a:r>
            <a:endParaRPr lang="en-US" dirty="0">
              <a:latin typeface="cmmi10"/>
            </a:endParaRP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0960" y="1881360"/>
            <a:ext cx="7956360" cy="3961080"/>
          </a:xfrm>
        </p:spPr>
        <p:txBody>
          <a:bodyPr wrap="none" lIns="90000" tIns="46800" rIns="90000" bIns="46800" anchor="t" anchorCtr="0">
            <a:spAutoFit/>
          </a:bodyPr>
          <a:lstStyle>
            <a:def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None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defPPr>
            <a:lvl1pPr marL="266400" marR="0" lvl="0" indent="-266400" algn="l" hangingPunct="1">
              <a:spcBef>
                <a:spcPts val="748"/>
              </a:spcBef>
              <a:spcAft>
                <a:spcPts val="1500"/>
              </a:spcAft>
              <a:buClr>
                <a:srgbClr val="333333"/>
              </a:buClr>
              <a:buSzPct val="100000"/>
              <a:buFont typeface="Wingdings" pitchFamily="2"/>
              <a:buChar char=""/>
              <a:tabLst>
                <a:tab pos="647640" algn="l"/>
                <a:tab pos="1562040" algn="l"/>
                <a:tab pos="2476440" algn="l"/>
                <a:tab pos="3390840" algn="l"/>
                <a:tab pos="4305240" algn="l"/>
                <a:tab pos="5219640" algn="l"/>
                <a:tab pos="6134040" algn="l"/>
                <a:tab pos="7048440" algn="l"/>
                <a:tab pos="7962840" algn="l"/>
                <a:tab pos="8877240" algn="l"/>
                <a:tab pos="9791640" algn="l"/>
              </a:tabLst>
              <a:defRPr lang="de-DE" sz="24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1pPr>
            <a:lvl2pPr marL="826920" marR="0" lvl="1" indent="-285840" algn="l" hangingPunct="1">
              <a:spcBef>
                <a:spcPts val="0"/>
              </a:spcBef>
              <a:spcAft>
                <a:spcPts val="686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87120" algn="l"/>
                <a:tab pos="1001520" algn="l"/>
                <a:tab pos="1915919" algn="l"/>
                <a:tab pos="2830319" algn="l"/>
                <a:tab pos="3744720" algn="l"/>
                <a:tab pos="4659120" algn="l"/>
                <a:tab pos="5573520" algn="l"/>
                <a:tab pos="6487919" algn="l"/>
                <a:tab pos="7402319" algn="l"/>
                <a:tab pos="8316720" algn="l"/>
                <a:tab pos="9231120" algn="l"/>
              </a:tabLst>
              <a:defRPr lang="de-DE" sz="22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2pPr>
            <a:lvl3pPr marL="1234800" marR="0" lvl="2" indent="-228600" algn="l" hangingPunct="1">
              <a:spcBef>
                <a:spcPts val="624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•"/>
              <a:tabLst>
                <a:tab pos="593640" algn="l"/>
                <a:tab pos="1508040" algn="l"/>
                <a:tab pos="2422440" algn="l"/>
                <a:tab pos="3336840" algn="l"/>
                <a:tab pos="4251240" algn="l"/>
                <a:tab pos="5165640" algn="l"/>
                <a:tab pos="6080040" algn="l"/>
                <a:tab pos="6994439" algn="l"/>
                <a:tab pos="7908839" algn="l"/>
                <a:tab pos="8823240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3pPr>
            <a:lvl4pPr marL="1643040" marR="0" lvl="3" indent="-228600" algn="l" hangingPunct="1">
              <a:spcBef>
                <a:spcPts val="8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–"/>
              <a:tabLst>
                <a:tab pos="185400" algn="l"/>
                <a:tab pos="1099800" algn="l"/>
                <a:tab pos="2014200" algn="l"/>
                <a:tab pos="2928600" algn="l"/>
                <a:tab pos="3843000" algn="l"/>
                <a:tab pos="4757400" algn="l"/>
                <a:tab pos="5671800" algn="l"/>
                <a:tab pos="6586199" algn="l"/>
                <a:tab pos="7500600" algn="l"/>
                <a:tab pos="8415000" algn="l"/>
              </a:tabLst>
              <a:defRPr lang="de-DE" sz="18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8pPr>
            <a:lvl9pPr marL="1944000" marR="0" lvl="8" indent="-216000" algn="l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de-DE" sz="2000" b="0" i="0" u="none" strike="noStrike" baseline="0">
                <a:ln>
                  <a:noFill/>
                </a:ln>
                <a:solidFill>
                  <a:srgbClr val="333333"/>
                </a:solidFill>
                <a:latin typeface="Arial" pitchFamily="34"/>
                <a:ea typeface="MS Gothic" pitchFamily="2"/>
                <a:cs typeface="Tahoma" pitchFamily="2"/>
              </a:defRPr>
            </a:lvl9pPr>
          </a:lstStyle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</p:txBody>
      </p:sp>
      <p:grpSp>
        <p:nvGrpSpPr>
          <p:cNvPr id="2" name="Gruppieren 121"/>
          <p:cNvGrpSpPr/>
          <p:nvPr/>
        </p:nvGrpSpPr>
        <p:grpSpPr>
          <a:xfrm>
            <a:off x="1187624" y="1772816"/>
            <a:ext cx="2952328" cy="1733341"/>
            <a:chOff x="1187624" y="1988840"/>
            <a:chExt cx="2952328" cy="1733341"/>
          </a:xfrm>
        </p:grpSpPr>
        <p:grpSp>
          <p:nvGrpSpPr>
            <p:cNvPr id="5" name="Gruppieren 89"/>
            <p:cNvGrpSpPr/>
            <p:nvPr/>
          </p:nvGrpSpPr>
          <p:grpSpPr>
            <a:xfrm>
              <a:off x="2699792" y="1988840"/>
              <a:ext cx="1440160" cy="1656184"/>
              <a:chOff x="5940152" y="620688"/>
              <a:chExt cx="1440160" cy="1656184"/>
            </a:xfrm>
          </p:grpSpPr>
          <p:sp>
            <p:nvSpPr>
              <p:cNvPr id="58" name="Rechteck 57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67" name="Rechteck 66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6" name="Gruppieren 20"/>
              <p:cNvGrpSpPr/>
              <p:nvPr/>
            </p:nvGrpSpPr>
            <p:grpSpPr>
              <a:xfrm>
                <a:off x="6649084" y="1197546"/>
                <a:ext cx="587212" cy="504056"/>
                <a:chOff x="2904668" y="2637706"/>
                <a:chExt cx="587212" cy="504056"/>
              </a:xfrm>
            </p:grpSpPr>
            <p:cxnSp>
              <p:nvCxnSpPr>
                <p:cNvPr id="72" name="Gerade Verbindung mit Pfeil 71"/>
                <p:cNvCxnSpPr>
                  <a:stCxn id="58" idx="2"/>
                  <a:endCxn id="67" idx="0"/>
                </p:cNvCxnSpPr>
                <p:nvPr/>
              </p:nvCxnSpPr>
              <p:spPr>
                <a:xfrm rot="5400000">
                  <a:off x="2663788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Textfeld 72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grpSp>
          <p:nvGrpSpPr>
            <p:cNvPr id="7" name="Gruppieren 93"/>
            <p:cNvGrpSpPr/>
            <p:nvPr/>
          </p:nvGrpSpPr>
          <p:grpSpPr>
            <a:xfrm>
              <a:off x="1187624" y="1988840"/>
              <a:ext cx="1451029" cy="1733341"/>
              <a:chOff x="5281212" y="2343731"/>
              <a:chExt cx="1451029" cy="1733341"/>
            </a:xfrm>
          </p:grpSpPr>
          <p:sp>
            <p:nvSpPr>
              <p:cNvPr id="82" name="Rechteck 81"/>
              <p:cNvSpPr/>
              <p:nvPr/>
            </p:nvSpPr>
            <p:spPr>
              <a:xfrm>
                <a:off x="5621957" y="2430972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cmsy10" pitchFamily="34" charset="0"/>
                  </a:rPr>
                  <a:t>B</a:t>
                </a:r>
                <a:r>
                  <a:rPr lang="de-DE" sz="2400" baseline="-25000" dirty="0" smtClean="0"/>
                  <a:t>1</a:t>
                </a:r>
                <a:endParaRPr lang="de-DE" sz="2400" dirty="0"/>
              </a:p>
            </p:txBody>
          </p:sp>
          <p:grpSp>
            <p:nvGrpSpPr>
              <p:cNvPr id="8" name="Gruppieren 75"/>
              <p:cNvGrpSpPr/>
              <p:nvPr/>
            </p:nvGrpSpPr>
            <p:grpSpPr>
              <a:xfrm>
                <a:off x="5474170" y="2343731"/>
                <a:ext cx="857702" cy="1733341"/>
                <a:chOff x="876526" y="4015349"/>
                <a:chExt cx="857702" cy="1733341"/>
              </a:xfrm>
            </p:grpSpPr>
            <p:sp>
              <p:nvSpPr>
                <p:cNvPr id="84" name="Bogen 83"/>
                <p:cNvSpPr/>
                <p:nvPr/>
              </p:nvSpPr>
              <p:spPr>
                <a:xfrm rot="3727820">
                  <a:off x="563434" y="4328441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5" name="Bogen 84"/>
                <p:cNvSpPr/>
                <p:nvPr/>
              </p:nvSpPr>
              <p:spPr>
                <a:xfrm rot="14640000">
                  <a:off x="746226" y="4760689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9" name="Gruppieren 72"/>
              <p:cNvGrpSpPr/>
              <p:nvPr/>
            </p:nvGrpSpPr>
            <p:grpSpPr>
              <a:xfrm>
                <a:off x="5633316" y="3481475"/>
                <a:ext cx="1088056" cy="461665"/>
                <a:chOff x="1035672" y="5153093"/>
                <a:chExt cx="1088056" cy="461665"/>
              </a:xfrm>
            </p:grpSpPr>
            <p:sp>
              <p:nvSpPr>
                <p:cNvPr id="87" name="Rechteck 86"/>
                <p:cNvSpPr/>
                <p:nvPr/>
              </p:nvSpPr>
              <p:spPr>
                <a:xfrm>
                  <a:off x="1035672" y="5153093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latin typeface="cmsy10" pitchFamily="34" charset="0"/>
                    </a:rPr>
                    <a:t>B</a:t>
                  </a:r>
                  <a:r>
                    <a:rPr lang="de-DE" sz="2400" baseline="-25000" dirty="0" smtClean="0"/>
                    <a:t>2</a:t>
                  </a:r>
                  <a:endParaRPr lang="de-DE" sz="2400" dirty="0"/>
                </a:p>
              </p:txBody>
            </p:sp>
            <p:cxnSp>
              <p:nvCxnSpPr>
                <p:cNvPr id="88" name="Gerade Verbindung mit Pfeil 87"/>
                <p:cNvCxnSpPr/>
                <p:nvPr/>
              </p:nvCxnSpPr>
              <p:spPr>
                <a:xfrm>
                  <a:off x="1547664" y="5373216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Gerade Verbindung mit Pfeil 88"/>
                <p:cNvCxnSpPr/>
                <p:nvPr/>
              </p:nvCxnSpPr>
              <p:spPr>
                <a:xfrm rot="10800000">
                  <a:off x="1547664" y="5445224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Textfeld 89"/>
              <p:cNvSpPr txBox="1"/>
              <p:nvPr/>
            </p:nvSpPr>
            <p:spPr>
              <a:xfrm>
                <a:off x="5281212" y="2910503"/>
                <a:ext cx="348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st</a:t>
                </a:r>
                <a:endParaRPr lang="de-DE" dirty="0"/>
              </a:p>
            </p:txBody>
          </p:sp>
          <p:cxnSp>
            <p:nvCxnSpPr>
              <p:cNvPr id="91" name="Gerade Verbindung mit Pfeil 90"/>
              <p:cNvCxnSpPr/>
              <p:nvPr/>
            </p:nvCxnSpPr>
            <p:spPr>
              <a:xfrm>
                <a:off x="6156177" y="2636912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Gerade Verbindung mit Pfeil 91"/>
              <p:cNvCxnSpPr/>
              <p:nvPr/>
            </p:nvCxnSpPr>
            <p:spPr>
              <a:xfrm rot="10800000">
                <a:off x="6156177" y="2708920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Gruppieren 122"/>
          <p:cNvGrpSpPr/>
          <p:nvPr/>
        </p:nvGrpSpPr>
        <p:grpSpPr>
          <a:xfrm>
            <a:off x="1187624" y="4149080"/>
            <a:ext cx="2952328" cy="1733341"/>
            <a:chOff x="1187624" y="4149080"/>
            <a:chExt cx="2952328" cy="1733341"/>
          </a:xfrm>
        </p:grpSpPr>
        <p:grpSp>
          <p:nvGrpSpPr>
            <p:cNvPr id="11" name="Gruppieren 89"/>
            <p:cNvGrpSpPr/>
            <p:nvPr/>
          </p:nvGrpSpPr>
          <p:grpSpPr>
            <a:xfrm>
              <a:off x="2699792" y="4149080"/>
              <a:ext cx="1440160" cy="1656184"/>
              <a:chOff x="5940152" y="620688"/>
              <a:chExt cx="1440160" cy="1656184"/>
            </a:xfrm>
          </p:grpSpPr>
          <p:sp>
            <p:nvSpPr>
              <p:cNvPr id="96" name="Rechteck 95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97" name="Rechteck 96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12" name="Gruppieren 20"/>
              <p:cNvGrpSpPr/>
              <p:nvPr/>
            </p:nvGrpSpPr>
            <p:grpSpPr>
              <a:xfrm>
                <a:off x="6649084" y="1197546"/>
                <a:ext cx="587212" cy="504056"/>
                <a:chOff x="2904668" y="2637706"/>
                <a:chExt cx="587212" cy="504056"/>
              </a:xfrm>
            </p:grpSpPr>
            <p:cxnSp>
              <p:nvCxnSpPr>
                <p:cNvPr id="99" name="Gerade Verbindung mit Pfeil 98"/>
                <p:cNvCxnSpPr>
                  <a:stCxn id="96" idx="2"/>
                  <a:endCxn id="97" idx="0"/>
                </p:cNvCxnSpPr>
                <p:nvPr/>
              </p:nvCxnSpPr>
              <p:spPr>
                <a:xfrm rot="5400000">
                  <a:off x="2663788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Textfeld 99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grpSp>
          <p:nvGrpSpPr>
            <p:cNvPr id="13" name="Gruppieren 100"/>
            <p:cNvGrpSpPr/>
            <p:nvPr/>
          </p:nvGrpSpPr>
          <p:grpSpPr>
            <a:xfrm>
              <a:off x="1187624" y="4149080"/>
              <a:ext cx="1451029" cy="1733341"/>
              <a:chOff x="5281212" y="2343731"/>
              <a:chExt cx="1451029" cy="1733341"/>
            </a:xfrm>
          </p:grpSpPr>
          <p:sp>
            <p:nvSpPr>
              <p:cNvPr id="102" name="Rechteck 101"/>
              <p:cNvSpPr/>
              <p:nvPr/>
            </p:nvSpPr>
            <p:spPr>
              <a:xfrm>
                <a:off x="5621957" y="2430972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cmsy10" pitchFamily="34" charset="0"/>
                  </a:rPr>
                  <a:t>B</a:t>
                </a:r>
                <a:r>
                  <a:rPr lang="de-DE" sz="2400" baseline="-25000" dirty="0" smtClean="0"/>
                  <a:t>1</a:t>
                </a:r>
                <a:endParaRPr lang="de-DE" sz="2400" dirty="0"/>
              </a:p>
            </p:txBody>
          </p:sp>
          <p:grpSp>
            <p:nvGrpSpPr>
              <p:cNvPr id="14" name="Gruppieren 75"/>
              <p:cNvGrpSpPr/>
              <p:nvPr/>
            </p:nvGrpSpPr>
            <p:grpSpPr>
              <a:xfrm>
                <a:off x="5474170" y="2343731"/>
                <a:ext cx="857702" cy="1733341"/>
                <a:chOff x="876526" y="4015349"/>
                <a:chExt cx="857702" cy="1733341"/>
              </a:xfrm>
            </p:grpSpPr>
            <p:sp>
              <p:nvSpPr>
                <p:cNvPr id="111" name="Bogen 110"/>
                <p:cNvSpPr/>
                <p:nvPr/>
              </p:nvSpPr>
              <p:spPr>
                <a:xfrm rot="3727820">
                  <a:off x="563434" y="4328441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2" name="Bogen 111"/>
                <p:cNvSpPr/>
                <p:nvPr/>
              </p:nvSpPr>
              <p:spPr>
                <a:xfrm rot="14640000">
                  <a:off x="746226" y="4760689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5" name="Gruppieren 72"/>
              <p:cNvGrpSpPr/>
              <p:nvPr/>
            </p:nvGrpSpPr>
            <p:grpSpPr>
              <a:xfrm>
                <a:off x="5633316" y="3481475"/>
                <a:ext cx="1088056" cy="461665"/>
                <a:chOff x="1035672" y="5153093"/>
                <a:chExt cx="1088056" cy="461665"/>
              </a:xfrm>
            </p:grpSpPr>
            <p:sp>
              <p:nvSpPr>
                <p:cNvPr id="108" name="Rechteck 107"/>
                <p:cNvSpPr/>
                <p:nvPr/>
              </p:nvSpPr>
              <p:spPr>
                <a:xfrm>
                  <a:off x="1035672" y="5153093"/>
                  <a:ext cx="49084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latin typeface="cmsy10" pitchFamily="34" charset="0"/>
                    </a:rPr>
                    <a:t>B</a:t>
                  </a:r>
                  <a:r>
                    <a:rPr lang="de-DE" sz="2400" baseline="-25000" dirty="0" smtClean="0"/>
                    <a:t>2</a:t>
                  </a:r>
                  <a:endParaRPr lang="de-DE" sz="2400" dirty="0"/>
                </a:p>
              </p:txBody>
            </p:sp>
            <p:cxnSp>
              <p:nvCxnSpPr>
                <p:cNvPr id="109" name="Gerade Verbindung mit Pfeil 108"/>
                <p:cNvCxnSpPr/>
                <p:nvPr/>
              </p:nvCxnSpPr>
              <p:spPr>
                <a:xfrm>
                  <a:off x="1547664" y="5373216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mit Pfeil 109"/>
                <p:cNvCxnSpPr/>
                <p:nvPr/>
              </p:nvCxnSpPr>
              <p:spPr>
                <a:xfrm rot="10800000">
                  <a:off x="1547664" y="5445224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5" name="Textfeld 104"/>
              <p:cNvSpPr txBox="1"/>
              <p:nvPr/>
            </p:nvSpPr>
            <p:spPr>
              <a:xfrm>
                <a:off x="5281212" y="2910503"/>
                <a:ext cx="348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st</a:t>
                </a:r>
                <a:endParaRPr lang="de-DE" dirty="0"/>
              </a:p>
            </p:txBody>
          </p:sp>
          <p:cxnSp>
            <p:nvCxnSpPr>
              <p:cNvPr id="106" name="Gerade Verbindung mit Pfeil 105"/>
              <p:cNvCxnSpPr/>
              <p:nvPr/>
            </p:nvCxnSpPr>
            <p:spPr>
              <a:xfrm>
                <a:off x="6156177" y="2636912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Gerade Verbindung mit Pfeil 106"/>
              <p:cNvCxnSpPr/>
              <p:nvPr/>
            </p:nvCxnSpPr>
            <p:spPr>
              <a:xfrm rot="10800000">
                <a:off x="6156177" y="2708920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uppieren 123"/>
          <p:cNvGrpSpPr/>
          <p:nvPr/>
        </p:nvGrpSpPr>
        <p:grpSpPr>
          <a:xfrm>
            <a:off x="755576" y="4005064"/>
            <a:ext cx="3528392" cy="864096"/>
            <a:chOff x="755576" y="4005064"/>
            <a:chExt cx="3528392" cy="864096"/>
          </a:xfrm>
        </p:grpSpPr>
        <p:sp>
          <p:nvSpPr>
            <p:cNvPr id="115" name="Rechteck 114"/>
            <p:cNvSpPr/>
            <p:nvPr/>
          </p:nvSpPr>
          <p:spPr>
            <a:xfrm>
              <a:off x="755576" y="4005064"/>
              <a:ext cx="3528392" cy="864096"/>
            </a:xfrm>
            <a:prstGeom prst="rect">
              <a:avLst/>
            </a:prstGeom>
            <a:noFill/>
            <a:ln w="38100"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766935" y="4077072"/>
              <a:ext cx="6367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9900"/>
                  </a:solidFill>
                  <a:latin typeface="cmsy10" pitchFamily="34" charset="0"/>
                </a:rPr>
                <a:t>A</a:t>
              </a:r>
              <a:r>
                <a:rPr lang="de-DE" sz="2400" baseline="-25000" dirty="0" smtClean="0">
                  <a:solidFill>
                    <a:srgbClr val="009900"/>
                  </a:solidFill>
                </a:rPr>
                <a:t>1</a:t>
              </a:r>
              <a:r>
                <a:rPr lang="de-DE" sz="2400" baseline="30000" dirty="0" smtClean="0">
                  <a:solidFill>
                    <a:srgbClr val="009900"/>
                  </a:solidFill>
                </a:rPr>
                <a:t>*</a:t>
              </a:r>
              <a:endParaRPr lang="de-DE" sz="2400" dirty="0">
                <a:solidFill>
                  <a:srgbClr val="009900"/>
                </a:solidFill>
              </a:endParaRPr>
            </a:p>
          </p:txBody>
        </p:sp>
      </p:grpSp>
      <p:grpSp>
        <p:nvGrpSpPr>
          <p:cNvPr id="17" name="Gruppieren 127"/>
          <p:cNvGrpSpPr/>
          <p:nvPr/>
        </p:nvGrpSpPr>
        <p:grpSpPr>
          <a:xfrm>
            <a:off x="5076056" y="4149080"/>
            <a:ext cx="2952328" cy="1733341"/>
            <a:chOff x="1187624" y="4149080"/>
            <a:chExt cx="2952328" cy="1733341"/>
          </a:xfrm>
        </p:grpSpPr>
        <p:grpSp>
          <p:nvGrpSpPr>
            <p:cNvPr id="18" name="Gruppieren 89"/>
            <p:cNvGrpSpPr/>
            <p:nvPr/>
          </p:nvGrpSpPr>
          <p:grpSpPr>
            <a:xfrm>
              <a:off x="2699792" y="4149080"/>
              <a:ext cx="1440160" cy="1656184"/>
              <a:chOff x="5940152" y="620688"/>
              <a:chExt cx="1440160" cy="1656184"/>
            </a:xfrm>
          </p:grpSpPr>
          <p:sp>
            <p:nvSpPr>
              <p:cNvPr id="142" name="Rechteck 141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3" name="Rechteck 142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smtClean="0">
                    <a:solidFill>
                      <a:schemeClr val="tx1"/>
                    </a:solidFill>
                    <a:latin typeface="cmmi10"/>
                    <a:sym typeface="Symbol"/>
                  </a:rPr>
                  <a:t>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19" name="Gruppieren 20"/>
              <p:cNvGrpSpPr/>
              <p:nvPr/>
            </p:nvGrpSpPr>
            <p:grpSpPr>
              <a:xfrm>
                <a:off x="6649084" y="1197546"/>
                <a:ext cx="587212" cy="504056"/>
                <a:chOff x="2904668" y="2637706"/>
                <a:chExt cx="587212" cy="504056"/>
              </a:xfrm>
            </p:grpSpPr>
            <p:cxnSp>
              <p:nvCxnSpPr>
                <p:cNvPr id="145" name="Gerade Verbindung mit Pfeil 144"/>
                <p:cNvCxnSpPr>
                  <a:stCxn id="142" idx="2"/>
                  <a:endCxn id="143" idx="0"/>
                </p:cNvCxnSpPr>
                <p:nvPr/>
              </p:nvCxnSpPr>
              <p:spPr>
                <a:xfrm rot="5400000">
                  <a:off x="2663788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Textfeld 145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grpSp>
          <p:nvGrpSpPr>
            <p:cNvPr id="20" name="Gruppieren 100"/>
            <p:cNvGrpSpPr/>
            <p:nvPr/>
          </p:nvGrpSpPr>
          <p:grpSpPr>
            <a:xfrm>
              <a:off x="1187624" y="4149080"/>
              <a:ext cx="1451029" cy="1733341"/>
              <a:chOff x="5281212" y="2343731"/>
              <a:chExt cx="1451029" cy="1733341"/>
            </a:xfrm>
          </p:grpSpPr>
          <p:sp>
            <p:nvSpPr>
              <p:cNvPr id="131" name="Rechteck 130"/>
              <p:cNvSpPr/>
              <p:nvPr/>
            </p:nvSpPr>
            <p:spPr>
              <a:xfrm>
                <a:off x="5621957" y="2430972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cmsy10" pitchFamily="34" charset="0"/>
                  </a:rPr>
                  <a:t>B</a:t>
                </a:r>
                <a:r>
                  <a:rPr lang="de-DE" sz="2400" baseline="-25000" dirty="0" smtClean="0"/>
                  <a:t>1</a:t>
                </a:r>
                <a:endParaRPr lang="de-DE" sz="2400" dirty="0"/>
              </a:p>
            </p:txBody>
          </p:sp>
          <p:grpSp>
            <p:nvGrpSpPr>
              <p:cNvPr id="21" name="Gruppieren 75"/>
              <p:cNvGrpSpPr/>
              <p:nvPr/>
            </p:nvGrpSpPr>
            <p:grpSpPr>
              <a:xfrm>
                <a:off x="5474170" y="2343731"/>
                <a:ext cx="857702" cy="1733341"/>
                <a:chOff x="876526" y="4015349"/>
                <a:chExt cx="857702" cy="1733341"/>
              </a:xfrm>
            </p:grpSpPr>
            <p:sp>
              <p:nvSpPr>
                <p:cNvPr id="140" name="Bogen 139"/>
                <p:cNvSpPr/>
                <p:nvPr/>
              </p:nvSpPr>
              <p:spPr>
                <a:xfrm rot="3727820">
                  <a:off x="563434" y="4328441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1" name="Bogen 140"/>
                <p:cNvSpPr/>
                <p:nvPr/>
              </p:nvSpPr>
              <p:spPr>
                <a:xfrm rot="14640000">
                  <a:off x="746226" y="4760689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2" name="Gruppieren 72"/>
              <p:cNvGrpSpPr/>
              <p:nvPr/>
            </p:nvGrpSpPr>
            <p:grpSpPr>
              <a:xfrm>
                <a:off x="5633316" y="3481475"/>
                <a:ext cx="1088056" cy="461665"/>
                <a:chOff x="1035672" y="5153093"/>
                <a:chExt cx="1088056" cy="461665"/>
              </a:xfrm>
            </p:grpSpPr>
            <p:sp>
              <p:nvSpPr>
                <p:cNvPr id="137" name="Rechteck 136"/>
                <p:cNvSpPr/>
                <p:nvPr/>
              </p:nvSpPr>
              <p:spPr>
                <a:xfrm>
                  <a:off x="1035672" y="5153093"/>
                  <a:ext cx="53412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latin typeface="cmsy10" pitchFamily="34" charset="0"/>
                    </a:rPr>
                    <a:t>A</a:t>
                  </a:r>
                  <a:r>
                    <a:rPr lang="de-DE" sz="2400" baseline="-25000" dirty="0" smtClean="0"/>
                    <a:t>2</a:t>
                  </a:r>
                  <a:endParaRPr lang="de-DE" sz="2400" dirty="0"/>
                </a:p>
              </p:txBody>
            </p:sp>
            <p:cxnSp>
              <p:nvCxnSpPr>
                <p:cNvPr id="138" name="Gerade Verbindung mit Pfeil 137"/>
                <p:cNvCxnSpPr/>
                <p:nvPr/>
              </p:nvCxnSpPr>
              <p:spPr>
                <a:xfrm>
                  <a:off x="1547664" y="5373216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Gerade Verbindung mit Pfeil 138"/>
                <p:cNvCxnSpPr/>
                <p:nvPr/>
              </p:nvCxnSpPr>
              <p:spPr>
                <a:xfrm rot="10800000">
                  <a:off x="1547664" y="5445224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4" name="Textfeld 133"/>
              <p:cNvSpPr txBox="1"/>
              <p:nvPr/>
            </p:nvSpPr>
            <p:spPr>
              <a:xfrm>
                <a:off x="5281212" y="2910503"/>
                <a:ext cx="348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st</a:t>
                </a:r>
                <a:endParaRPr lang="de-DE" dirty="0"/>
              </a:p>
            </p:txBody>
          </p:sp>
          <p:cxnSp>
            <p:nvCxnSpPr>
              <p:cNvPr id="135" name="Gerade Verbindung mit Pfeil 134"/>
              <p:cNvCxnSpPr/>
              <p:nvPr/>
            </p:nvCxnSpPr>
            <p:spPr>
              <a:xfrm>
                <a:off x="6156177" y="2636912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Gerade Verbindung mit Pfeil 135"/>
              <p:cNvCxnSpPr/>
              <p:nvPr/>
            </p:nvCxnSpPr>
            <p:spPr>
              <a:xfrm rot="10800000">
                <a:off x="6156177" y="2708920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uppieren 146"/>
          <p:cNvGrpSpPr/>
          <p:nvPr/>
        </p:nvGrpSpPr>
        <p:grpSpPr>
          <a:xfrm>
            <a:off x="4644008" y="4005064"/>
            <a:ext cx="3528392" cy="864096"/>
            <a:chOff x="755576" y="4005064"/>
            <a:chExt cx="3528392" cy="864096"/>
          </a:xfrm>
        </p:grpSpPr>
        <p:sp>
          <p:nvSpPr>
            <p:cNvPr id="148" name="Rechteck 147"/>
            <p:cNvSpPr/>
            <p:nvPr/>
          </p:nvSpPr>
          <p:spPr>
            <a:xfrm>
              <a:off x="755576" y="4005064"/>
              <a:ext cx="3528392" cy="864096"/>
            </a:xfrm>
            <a:prstGeom prst="rect">
              <a:avLst/>
            </a:prstGeom>
            <a:noFill/>
            <a:ln w="38100"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9" name="Rechteck 148"/>
            <p:cNvSpPr/>
            <p:nvPr/>
          </p:nvSpPr>
          <p:spPr>
            <a:xfrm>
              <a:off x="766935" y="4077072"/>
              <a:ext cx="6367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9900"/>
                  </a:solidFill>
                  <a:latin typeface="cmsy10" pitchFamily="34" charset="0"/>
                </a:rPr>
                <a:t>A</a:t>
              </a:r>
              <a:r>
                <a:rPr lang="de-DE" sz="2400" baseline="-25000" dirty="0" smtClean="0">
                  <a:solidFill>
                    <a:srgbClr val="009900"/>
                  </a:solidFill>
                </a:rPr>
                <a:t>1</a:t>
              </a:r>
              <a:r>
                <a:rPr lang="de-DE" sz="2400" baseline="30000" dirty="0" smtClean="0">
                  <a:solidFill>
                    <a:srgbClr val="009900"/>
                  </a:solidFill>
                </a:rPr>
                <a:t>*</a:t>
              </a:r>
              <a:endParaRPr lang="de-DE" sz="2400" dirty="0">
                <a:solidFill>
                  <a:srgbClr val="009900"/>
                </a:solidFill>
              </a:endParaRPr>
            </a:p>
          </p:txBody>
        </p:sp>
      </p:grpSp>
      <p:sp>
        <p:nvSpPr>
          <p:cNvPr id="151" name="Pfeil nach unten 150"/>
          <p:cNvSpPr/>
          <p:nvPr/>
        </p:nvSpPr>
        <p:spPr>
          <a:xfrm rot="16200000">
            <a:off x="4463988" y="4977173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" name="Gruppieren 152"/>
          <p:cNvGrpSpPr/>
          <p:nvPr/>
        </p:nvGrpSpPr>
        <p:grpSpPr>
          <a:xfrm>
            <a:off x="5076056" y="1772816"/>
            <a:ext cx="2952328" cy="1733341"/>
            <a:chOff x="1187624" y="1988840"/>
            <a:chExt cx="2952328" cy="1733341"/>
          </a:xfrm>
        </p:grpSpPr>
        <p:grpSp>
          <p:nvGrpSpPr>
            <p:cNvPr id="25" name="Gruppieren 89"/>
            <p:cNvGrpSpPr/>
            <p:nvPr/>
          </p:nvGrpSpPr>
          <p:grpSpPr>
            <a:xfrm>
              <a:off x="2699792" y="1988840"/>
              <a:ext cx="1440160" cy="1656184"/>
              <a:chOff x="5940152" y="620688"/>
              <a:chExt cx="1440160" cy="1656184"/>
            </a:xfrm>
          </p:grpSpPr>
          <p:sp>
            <p:nvSpPr>
              <p:cNvPr id="167" name="Rechteck 166"/>
              <p:cNvSpPr/>
              <p:nvPr/>
            </p:nvSpPr>
            <p:spPr>
              <a:xfrm>
                <a:off x="5940152" y="62068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68" name="Rechteck 167"/>
              <p:cNvSpPr/>
              <p:nvPr/>
            </p:nvSpPr>
            <p:spPr>
              <a:xfrm>
                <a:off x="5940152" y="1700808"/>
                <a:ext cx="1440160" cy="576064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dirty="0" smtClean="0">
                    <a:solidFill>
                      <a:schemeClr val="tx1"/>
                    </a:solidFill>
                    <a:sym typeface="Symbol"/>
                  </a:rPr>
                  <a:t></a:t>
                </a:r>
                <a:endParaRPr lang="de-DE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26" name="Gruppieren 20"/>
              <p:cNvGrpSpPr/>
              <p:nvPr/>
            </p:nvGrpSpPr>
            <p:grpSpPr>
              <a:xfrm>
                <a:off x="6649084" y="1197546"/>
                <a:ext cx="587212" cy="504056"/>
                <a:chOff x="2904668" y="2637706"/>
                <a:chExt cx="587212" cy="504056"/>
              </a:xfrm>
            </p:grpSpPr>
            <p:cxnSp>
              <p:nvCxnSpPr>
                <p:cNvPr id="170" name="Gerade Verbindung mit Pfeil 169"/>
                <p:cNvCxnSpPr>
                  <a:stCxn id="167" idx="2"/>
                  <a:endCxn id="168" idx="0"/>
                </p:cNvCxnSpPr>
                <p:nvPr/>
              </p:nvCxnSpPr>
              <p:spPr>
                <a:xfrm rot="5400000">
                  <a:off x="2663788" y="2888940"/>
                  <a:ext cx="504056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Textfeld 170"/>
                <p:cNvSpPr txBox="1"/>
                <p:nvPr/>
              </p:nvSpPr>
              <p:spPr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dirty="0" err="1" smtClean="0"/>
                    <a:t>keys</a:t>
                  </a:r>
                  <a:endParaRPr lang="de-DE" dirty="0"/>
                </a:p>
              </p:txBody>
            </p:sp>
          </p:grpSp>
        </p:grpSp>
        <p:grpSp>
          <p:nvGrpSpPr>
            <p:cNvPr id="27" name="Gruppieren 93"/>
            <p:cNvGrpSpPr/>
            <p:nvPr/>
          </p:nvGrpSpPr>
          <p:grpSpPr>
            <a:xfrm>
              <a:off x="1187624" y="1988840"/>
              <a:ext cx="1451029" cy="1733341"/>
              <a:chOff x="5281212" y="2343731"/>
              <a:chExt cx="1451029" cy="1733341"/>
            </a:xfrm>
          </p:grpSpPr>
          <p:sp>
            <p:nvSpPr>
              <p:cNvPr id="156" name="Rechteck 155"/>
              <p:cNvSpPr/>
              <p:nvPr/>
            </p:nvSpPr>
            <p:spPr>
              <a:xfrm>
                <a:off x="5621957" y="2430972"/>
                <a:ext cx="4908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cmsy10" pitchFamily="34" charset="0"/>
                  </a:rPr>
                  <a:t>B</a:t>
                </a:r>
                <a:r>
                  <a:rPr lang="de-DE" sz="2400" baseline="-25000" dirty="0" smtClean="0"/>
                  <a:t>1</a:t>
                </a:r>
                <a:endParaRPr lang="de-DE" sz="2400" dirty="0"/>
              </a:p>
            </p:txBody>
          </p:sp>
          <p:grpSp>
            <p:nvGrpSpPr>
              <p:cNvPr id="28" name="Gruppieren 75"/>
              <p:cNvGrpSpPr/>
              <p:nvPr/>
            </p:nvGrpSpPr>
            <p:grpSpPr>
              <a:xfrm>
                <a:off x="5474170" y="2343731"/>
                <a:ext cx="857702" cy="1733341"/>
                <a:chOff x="876526" y="4015349"/>
                <a:chExt cx="857702" cy="1733341"/>
              </a:xfrm>
            </p:grpSpPr>
            <p:sp>
              <p:nvSpPr>
                <p:cNvPr id="165" name="Bogen 164"/>
                <p:cNvSpPr/>
                <p:nvPr/>
              </p:nvSpPr>
              <p:spPr>
                <a:xfrm rot="3727820">
                  <a:off x="563434" y="4328441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66" name="Bogen 165"/>
                <p:cNvSpPr/>
                <p:nvPr/>
              </p:nvSpPr>
              <p:spPr>
                <a:xfrm rot="14640000">
                  <a:off x="746226" y="4760689"/>
                  <a:ext cx="1301093" cy="674910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9" name="Gruppieren 72"/>
              <p:cNvGrpSpPr/>
              <p:nvPr/>
            </p:nvGrpSpPr>
            <p:grpSpPr>
              <a:xfrm>
                <a:off x="5633316" y="3481475"/>
                <a:ext cx="1088056" cy="461665"/>
                <a:chOff x="1035672" y="5153093"/>
                <a:chExt cx="1088056" cy="461665"/>
              </a:xfrm>
            </p:grpSpPr>
            <p:sp>
              <p:nvSpPr>
                <p:cNvPr id="162" name="Rechteck 161"/>
                <p:cNvSpPr/>
                <p:nvPr/>
              </p:nvSpPr>
              <p:spPr>
                <a:xfrm>
                  <a:off x="1035672" y="5153093"/>
                  <a:ext cx="53412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latin typeface="cmsy10" pitchFamily="34" charset="0"/>
                    </a:rPr>
                    <a:t>A</a:t>
                  </a:r>
                  <a:r>
                    <a:rPr lang="de-DE" sz="2400" baseline="-25000" dirty="0" smtClean="0"/>
                    <a:t>2</a:t>
                  </a:r>
                  <a:endParaRPr lang="de-DE" sz="2400" dirty="0"/>
                </a:p>
              </p:txBody>
            </p:sp>
            <p:cxnSp>
              <p:nvCxnSpPr>
                <p:cNvPr id="163" name="Gerade Verbindung mit Pfeil 162"/>
                <p:cNvCxnSpPr/>
                <p:nvPr/>
              </p:nvCxnSpPr>
              <p:spPr>
                <a:xfrm>
                  <a:off x="1547664" y="5373216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Gerade Verbindung mit Pfeil 163"/>
                <p:cNvCxnSpPr/>
                <p:nvPr/>
              </p:nvCxnSpPr>
              <p:spPr>
                <a:xfrm rot="10800000">
                  <a:off x="1547664" y="5445224"/>
                  <a:ext cx="576064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9" name="Textfeld 158"/>
              <p:cNvSpPr txBox="1"/>
              <p:nvPr/>
            </p:nvSpPr>
            <p:spPr>
              <a:xfrm>
                <a:off x="5281212" y="2910503"/>
                <a:ext cx="3488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err="1" smtClean="0"/>
                  <a:t>st</a:t>
                </a:r>
                <a:endParaRPr lang="de-DE" dirty="0"/>
              </a:p>
            </p:txBody>
          </p:sp>
          <p:cxnSp>
            <p:nvCxnSpPr>
              <p:cNvPr id="160" name="Gerade Verbindung mit Pfeil 159"/>
              <p:cNvCxnSpPr/>
              <p:nvPr/>
            </p:nvCxnSpPr>
            <p:spPr>
              <a:xfrm>
                <a:off x="6156177" y="2636912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Gerade Verbindung mit Pfeil 160"/>
              <p:cNvCxnSpPr/>
              <p:nvPr/>
            </p:nvCxnSpPr>
            <p:spPr>
              <a:xfrm rot="10800000">
                <a:off x="6156177" y="2708920"/>
                <a:ext cx="576064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Gruppieren 151"/>
          <p:cNvGrpSpPr/>
          <p:nvPr/>
        </p:nvGrpSpPr>
        <p:grpSpPr>
          <a:xfrm>
            <a:off x="914400" y="533400"/>
            <a:ext cx="7416824" cy="2376264"/>
            <a:chOff x="827584" y="1340768"/>
            <a:chExt cx="7416824" cy="2376264"/>
          </a:xfrm>
        </p:grpSpPr>
        <p:grpSp>
          <p:nvGrpSpPr>
            <p:cNvPr id="32" name="Gruppieren 126"/>
            <p:cNvGrpSpPr/>
            <p:nvPr/>
          </p:nvGrpSpPr>
          <p:grpSpPr>
            <a:xfrm>
              <a:off x="827584" y="1340768"/>
              <a:ext cx="7416824" cy="2376264"/>
              <a:chOff x="899592" y="1340768"/>
              <a:chExt cx="7416824" cy="2376264"/>
            </a:xfrm>
          </p:grpSpPr>
          <p:grpSp>
            <p:nvGrpSpPr>
              <p:cNvPr id="33" name="Gruppieren 120"/>
              <p:cNvGrpSpPr/>
              <p:nvPr/>
            </p:nvGrpSpPr>
            <p:grpSpPr>
              <a:xfrm>
                <a:off x="899592" y="1340768"/>
                <a:ext cx="7416824" cy="2376264"/>
                <a:chOff x="1547664" y="-459432"/>
                <a:chExt cx="7416824" cy="2376264"/>
              </a:xfrm>
            </p:grpSpPr>
            <p:sp>
              <p:nvSpPr>
                <p:cNvPr id="120" name="Rechteck 119"/>
                <p:cNvSpPr/>
                <p:nvPr/>
              </p:nvSpPr>
              <p:spPr>
                <a:xfrm>
                  <a:off x="1835696" y="-459432"/>
                  <a:ext cx="7128792" cy="2376264"/>
                </a:xfrm>
                <a:prstGeom prst="rect">
                  <a:avLst/>
                </a:prstGeom>
                <a:solidFill>
                  <a:srgbClr val="D8FFCD"/>
                </a:solidFill>
                <a:ln w="635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34" name="Gruppieren 118"/>
                <p:cNvGrpSpPr/>
                <p:nvPr/>
              </p:nvGrpSpPr>
              <p:grpSpPr>
                <a:xfrm>
                  <a:off x="1547664" y="111483"/>
                  <a:ext cx="7200800" cy="1733341"/>
                  <a:chOff x="251520" y="-1107504"/>
                  <a:chExt cx="7200800" cy="1733341"/>
                </a:xfrm>
              </p:grpSpPr>
              <p:grpSp>
                <p:nvGrpSpPr>
                  <p:cNvPr id="35" name="Gruppieren 74"/>
                  <p:cNvGrpSpPr/>
                  <p:nvPr/>
                </p:nvGrpSpPr>
                <p:grpSpPr>
                  <a:xfrm>
                    <a:off x="4711965" y="-1107504"/>
                    <a:ext cx="832863" cy="1733341"/>
                    <a:chOff x="4784253" y="3989831"/>
                    <a:chExt cx="832863" cy="1733341"/>
                  </a:xfrm>
                </p:grpSpPr>
                <p:sp>
                  <p:nvSpPr>
                    <p:cNvPr id="45" name="Bogen 44"/>
                    <p:cNvSpPr/>
                    <p:nvPr/>
                  </p:nvSpPr>
                  <p:spPr>
                    <a:xfrm rot="3727820">
                      <a:off x="4471161" y="4302923"/>
                      <a:ext cx="1301093" cy="674910"/>
                    </a:xfrm>
                    <a:prstGeom prst="arc">
                      <a:avLst/>
                    </a:prstGeom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6" name="Bogen 45"/>
                    <p:cNvSpPr/>
                    <p:nvPr/>
                  </p:nvSpPr>
                  <p:spPr>
                    <a:xfrm rot="14640000">
                      <a:off x="4629114" y="4735171"/>
                      <a:ext cx="1301093" cy="674910"/>
                    </a:xfrm>
                    <a:prstGeom prst="arc">
                      <a:avLst/>
                    </a:prstGeom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  <p:grpSp>
                <p:nvGrpSpPr>
                  <p:cNvPr id="36" name="Gruppieren 70"/>
                  <p:cNvGrpSpPr/>
                  <p:nvPr/>
                </p:nvGrpSpPr>
                <p:grpSpPr>
                  <a:xfrm>
                    <a:off x="251520" y="-1020263"/>
                    <a:ext cx="2531148" cy="1596210"/>
                    <a:chOff x="323528" y="4102590"/>
                    <a:chExt cx="2531148" cy="1596210"/>
                  </a:xfrm>
                </p:grpSpPr>
                <p:sp>
                  <p:nvSpPr>
                    <p:cNvPr id="53" name="Bogen 52"/>
                    <p:cNvSpPr/>
                    <p:nvPr/>
                  </p:nvSpPr>
                  <p:spPr>
                    <a:xfrm>
                      <a:off x="323528" y="4366800"/>
                      <a:ext cx="2520000" cy="1332000"/>
                    </a:xfrm>
                    <a:prstGeom prst="arc">
                      <a:avLst/>
                    </a:prstGeom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57" name="Textfeld 56"/>
                    <p:cNvSpPr txBox="1"/>
                    <p:nvPr/>
                  </p:nvSpPr>
                  <p:spPr>
                    <a:xfrm>
                      <a:off x="2267464" y="4139788"/>
                      <a:ext cx="58721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de-DE" dirty="0" err="1" smtClean="0"/>
                        <a:t>keys</a:t>
                      </a:r>
                      <a:endParaRPr lang="de-DE" dirty="0"/>
                    </a:p>
                  </p:txBody>
                </p:sp>
                <p:sp>
                  <p:nvSpPr>
                    <p:cNvPr id="61" name="Rechteck 60"/>
                    <p:cNvSpPr/>
                    <p:nvPr/>
                  </p:nvSpPr>
                  <p:spPr>
                    <a:xfrm>
                      <a:off x="1024313" y="4102590"/>
                      <a:ext cx="68320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400" dirty="0" smtClean="0">
                          <a:latin typeface="cmsy10" pitchFamily="34" charset="0"/>
                        </a:rPr>
                        <a:t>A</a:t>
                      </a:r>
                      <a:r>
                        <a:rPr lang="de-DE" sz="2400" baseline="-25000" dirty="0" smtClean="0"/>
                        <a:t>1</a:t>
                      </a:r>
                      <a:r>
                        <a:rPr lang="de-DE" sz="2400" baseline="30000" dirty="0" smtClean="0"/>
                        <a:t> *</a:t>
                      </a:r>
                      <a:endParaRPr lang="de-DE" sz="2400" dirty="0"/>
                    </a:p>
                  </p:txBody>
                </p:sp>
              </p:grpSp>
              <p:grpSp>
                <p:nvGrpSpPr>
                  <p:cNvPr id="38" name="Gruppieren 75"/>
                  <p:cNvGrpSpPr/>
                  <p:nvPr/>
                </p:nvGrpSpPr>
                <p:grpSpPr>
                  <a:xfrm>
                    <a:off x="804518" y="-1107504"/>
                    <a:ext cx="857702" cy="1733341"/>
                    <a:chOff x="876526" y="4015349"/>
                    <a:chExt cx="857702" cy="1733341"/>
                  </a:xfrm>
                </p:grpSpPr>
                <p:sp>
                  <p:nvSpPr>
                    <p:cNvPr id="63" name="Bogen 62"/>
                    <p:cNvSpPr/>
                    <p:nvPr/>
                  </p:nvSpPr>
                  <p:spPr>
                    <a:xfrm rot="3727820">
                      <a:off x="563434" y="4328441"/>
                      <a:ext cx="1301093" cy="674910"/>
                    </a:xfrm>
                    <a:prstGeom prst="arc">
                      <a:avLst/>
                    </a:prstGeom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65" name="Bogen 64"/>
                    <p:cNvSpPr/>
                    <p:nvPr/>
                  </p:nvSpPr>
                  <p:spPr>
                    <a:xfrm rot="14640000">
                      <a:off x="746226" y="4760689"/>
                      <a:ext cx="1301093" cy="674910"/>
                    </a:xfrm>
                    <a:prstGeom prst="arc">
                      <a:avLst/>
                    </a:prstGeom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  <p:grpSp>
                <p:nvGrpSpPr>
                  <p:cNvPr id="39" name="Gruppieren 117"/>
                  <p:cNvGrpSpPr/>
                  <p:nvPr/>
                </p:nvGrpSpPr>
                <p:grpSpPr>
                  <a:xfrm>
                    <a:off x="611560" y="-1020263"/>
                    <a:ext cx="6840760" cy="1620032"/>
                    <a:chOff x="611560" y="-1020263"/>
                    <a:chExt cx="6840760" cy="1620032"/>
                  </a:xfrm>
                </p:grpSpPr>
                <p:sp>
                  <p:nvSpPr>
                    <p:cNvPr id="60" name="Rechteck 59"/>
                    <p:cNvSpPr/>
                    <p:nvPr/>
                  </p:nvSpPr>
                  <p:spPr>
                    <a:xfrm>
                      <a:off x="6012160" y="-22235"/>
                      <a:ext cx="1440160" cy="576064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2200" dirty="0" smtClean="0">
                          <a:solidFill>
                            <a:schemeClr val="tx1"/>
                          </a:solidFill>
                          <a:latin typeface="cmmi10"/>
                          <a:sym typeface="Symbol"/>
                        </a:rPr>
                        <a:t></a:t>
                      </a:r>
                      <a:endParaRPr lang="de-DE" sz="2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93" name="Rechteck 92"/>
                    <p:cNvSpPr/>
                    <p:nvPr/>
                  </p:nvSpPr>
                  <p:spPr>
                    <a:xfrm>
                      <a:off x="2123728" y="-27384"/>
                      <a:ext cx="1440160" cy="576064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 w="127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tx1"/>
                          </a:solidFill>
                          <a:sym typeface="Symbol"/>
                        </a:rPr>
                        <a:t></a:t>
                      </a:r>
                      <a:endParaRPr lang="de-DE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p:txBody>
                </p:sp>
                <p:grpSp>
                  <p:nvGrpSpPr>
                    <p:cNvPr id="40" name="Gruppieren 71"/>
                    <p:cNvGrpSpPr/>
                    <p:nvPr/>
                  </p:nvGrpSpPr>
                  <p:grpSpPr>
                    <a:xfrm>
                      <a:off x="4201092" y="-1020263"/>
                      <a:ext cx="2531148" cy="1620032"/>
                      <a:chOff x="4212240" y="4077072"/>
                      <a:chExt cx="2531148" cy="1620032"/>
                    </a:xfrm>
                  </p:grpSpPr>
                  <p:sp>
                    <p:nvSpPr>
                      <p:cNvPr id="37" name="Rechteck 36"/>
                      <p:cNvSpPr/>
                      <p:nvPr/>
                    </p:nvSpPr>
                    <p:spPr>
                      <a:xfrm>
                        <a:off x="4860032" y="4077072"/>
                        <a:ext cx="68320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2400" dirty="0" smtClean="0">
                            <a:latin typeface="cmsy10" pitchFamily="34" charset="0"/>
                          </a:rPr>
                          <a:t>A</a:t>
                        </a:r>
                        <a:r>
                          <a:rPr lang="de-DE" sz="2400" baseline="-25000" dirty="0" smtClean="0"/>
                          <a:t>1</a:t>
                        </a:r>
                        <a:r>
                          <a:rPr lang="de-DE" sz="2400" baseline="30000" dirty="0" smtClean="0"/>
                          <a:t> *</a:t>
                        </a:r>
                        <a:endParaRPr lang="de-DE" sz="2400" dirty="0"/>
                      </a:p>
                    </p:txBody>
                  </p:sp>
                  <p:sp>
                    <p:nvSpPr>
                      <p:cNvPr id="42" name="Bogen 41"/>
                      <p:cNvSpPr/>
                      <p:nvPr/>
                    </p:nvSpPr>
                    <p:spPr>
                      <a:xfrm>
                        <a:off x="4212240" y="4365104"/>
                        <a:ext cx="2520000" cy="1332000"/>
                      </a:xfrm>
                      <a:prstGeom prst="arc">
                        <a:avLst/>
                      </a:prstGeom>
                      <a:ln w="12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/>
                      </a:p>
                    </p:txBody>
                  </p:sp>
                  <p:sp>
                    <p:nvSpPr>
                      <p:cNvPr id="44" name="Textfeld 43"/>
                      <p:cNvSpPr txBox="1"/>
                      <p:nvPr/>
                    </p:nvSpPr>
                    <p:spPr>
                      <a:xfrm>
                        <a:off x="6156176" y="4149080"/>
                        <a:ext cx="587212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de-DE" dirty="0" err="1" smtClean="0"/>
                          <a:t>keys</a:t>
                        </a:r>
                        <a:endParaRPr lang="de-DE" dirty="0"/>
                      </a:p>
                    </p:txBody>
                  </p:sp>
                </p:grpSp>
                <p:grpSp>
                  <p:nvGrpSpPr>
                    <p:cNvPr id="50" name="Gruppieren 72"/>
                    <p:cNvGrpSpPr/>
                    <p:nvPr/>
                  </p:nvGrpSpPr>
                  <p:grpSpPr>
                    <a:xfrm>
                      <a:off x="963664" y="30240"/>
                      <a:ext cx="1088056" cy="461665"/>
                      <a:chOff x="1035672" y="5153093"/>
                      <a:chExt cx="1088056" cy="461665"/>
                    </a:xfrm>
                  </p:grpSpPr>
                  <p:sp>
                    <p:nvSpPr>
                      <p:cNvPr id="62" name="Rechteck 61"/>
                      <p:cNvSpPr/>
                      <p:nvPr/>
                    </p:nvSpPr>
                    <p:spPr>
                      <a:xfrm>
                        <a:off x="1035672" y="5153093"/>
                        <a:ext cx="49084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2400" dirty="0" smtClean="0">
                            <a:latin typeface="cmsy10" pitchFamily="34" charset="0"/>
                          </a:rPr>
                          <a:t>B</a:t>
                        </a:r>
                        <a:r>
                          <a:rPr lang="de-DE" sz="2400" baseline="-25000" dirty="0" smtClean="0"/>
                          <a:t>2</a:t>
                        </a:r>
                        <a:endParaRPr lang="de-DE" sz="2400" dirty="0"/>
                      </a:p>
                    </p:txBody>
                  </p:sp>
                  <p:cxnSp>
                    <p:nvCxnSpPr>
                      <p:cNvPr id="66" name="Gerade Verbindung mit Pfeil 65"/>
                      <p:cNvCxnSpPr/>
                      <p:nvPr/>
                    </p:nvCxnSpPr>
                    <p:spPr>
                      <a:xfrm>
                        <a:off x="1547664" y="5373216"/>
                        <a:ext cx="57606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8" name="Gerade Verbindung mit Pfeil 67"/>
                      <p:cNvCxnSpPr/>
                      <p:nvPr/>
                    </p:nvCxnSpPr>
                    <p:spPr>
                      <a:xfrm rot="10800000">
                        <a:off x="1547664" y="5445224"/>
                        <a:ext cx="57606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1" name="Gruppieren 73"/>
                    <p:cNvGrpSpPr/>
                    <p:nvPr/>
                  </p:nvGrpSpPr>
                  <p:grpSpPr>
                    <a:xfrm>
                      <a:off x="4799103" y="30240"/>
                      <a:ext cx="1140769" cy="461665"/>
                      <a:chOff x="4871391" y="5127575"/>
                      <a:chExt cx="1140769" cy="461665"/>
                    </a:xfrm>
                  </p:grpSpPr>
                  <p:sp>
                    <p:nvSpPr>
                      <p:cNvPr id="43" name="Rechteck 42"/>
                      <p:cNvSpPr/>
                      <p:nvPr/>
                    </p:nvSpPr>
                    <p:spPr>
                      <a:xfrm>
                        <a:off x="4871391" y="5127575"/>
                        <a:ext cx="534121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2400" dirty="0" smtClean="0">
                            <a:latin typeface="cmsy10" pitchFamily="34" charset="0"/>
                          </a:rPr>
                          <a:t>A</a:t>
                        </a:r>
                        <a:r>
                          <a:rPr lang="de-DE" sz="2400" baseline="-25000" dirty="0" smtClean="0"/>
                          <a:t>2</a:t>
                        </a:r>
                        <a:endParaRPr lang="de-DE" sz="2400" dirty="0"/>
                      </a:p>
                    </p:txBody>
                  </p:sp>
                  <p:cxnSp>
                    <p:nvCxnSpPr>
                      <p:cNvPr id="69" name="Gerade Verbindung mit Pfeil 68"/>
                      <p:cNvCxnSpPr/>
                      <p:nvPr/>
                    </p:nvCxnSpPr>
                    <p:spPr>
                      <a:xfrm>
                        <a:off x="5436096" y="5373216"/>
                        <a:ext cx="57606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0" name="Gerade Verbindung mit Pfeil 69"/>
                      <p:cNvCxnSpPr/>
                      <p:nvPr/>
                    </p:nvCxnSpPr>
                    <p:spPr>
                      <a:xfrm rot="10800000">
                        <a:off x="5436096" y="5445224"/>
                        <a:ext cx="576064" cy="0"/>
                      </a:xfrm>
                      <a:prstGeom prst="straightConnector1">
                        <a:avLst/>
                      </a:prstGeom>
                      <a:ln w="127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1" name="Textfeld 40"/>
                    <p:cNvSpPr txBox="1"/>
                    <p:nvPr/>
                  </p:nvSpPr>
                  <p:spPr>
                    <a:xfrm>
                      <a:off x="1475656" y="-540732"/>
                      <a:ext cx="34881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de-DE" dirty="0" err="1" smtClean="0"/>
                        <a:t>st</a:t>
                      </a:r>
                      <a:endParaRPr lang="de-DE" dirty="0"/>
                    </a:p>
                  </p:txBody>
                </p:sp>
                <p:sp>
                  <p:nvSpPr>
                    <p:cNvPr id="47" name="Textfeld 46"/>
                    <p:cNvSpPr txBox="1"/>
                    <p:nvPr/>
                  </p:nvSpPr>
                  <p:spPr>
                    <a:xfrm>
                      <a:off x="5447323" y="-526291"/>
                      <a:ext cx="34881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de-DE" dirty="0" err="1" smtClean="0"/>
                        <a:t>st</a:t>
                      </a:r>
                      <a:endParaRPr lang="de-DE" dirty="0"/>
                    </a:p>
                  </p:txBody>
                </p:sp>
                <p:sp>
                  <p:nvSpPr>
                    <p:cNvPr id="48" name="Textfeld 47"/>
                    <p:cNvSpPr txBox="1"/>
                    <p:nvPr/>
                  </p:nvSpPr>
                  <p:spPr>
                    <a:xfrm>
                      <a:off x="4499992" y="-535583"/>
                      <a:ext cx="34881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de-DE" dirty="0" err="1" smtClean="0"/>
                        <a:t>st</a:t>
                      </a:r>
                      <a:endParaRPr lang="de-DE" dirty="0"/>
                    </a:p>
                  </p:txBody>
                </p:sp>
                <p:sp>
                  <p:nvSpPr>
                    <p:cNvPr id="49" name="Textfeld 48"/>
                    <p:cNvSpPr txBox="1"/>
                    <p:nvPr/>
                  </p:nvSpPr>
                  <p:spPr>
                    <a:xfrm>
                      <a:off x="611560" y="-540732"/>
                      <a:ext cx="34881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de-DE" dirty="0" err="1" smtClean="0"/>
                        <a:t>st</a:t>
                      </a:r>
                      <a:endParaRPr lang="de-DE" dirty="0"/>
                    </a:p>
                  </p:txBody>
                </p:sp>
              </p:grpSp>
            </p:grpSp>
          </p:grpSp>
          <p:sp>
            <p:nvSpPr>
              <p:cNvPr id="126" name="Textfeld 125"/>
              <p:cNvSpPr txBox="1"/>
              <p:nvPr/>
            </p:nvSpPr>
            <p:spPr>
              <a:xfrm>
                <a:off x="2915816" y="1412776"/>
                <a:ext cx="30736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u="sng" dirty="0" err="1" smtClean="0"/>
                  <a:t>key-independent</a:t>
                </a:r>
                <a:r>
                  <a:rPr lang="de-DE" sz="2000" u="sng" dirty="0" smtClean="0"/>
                  <a:t>  </a:t>
                </a:r>
                <a:r>
                  <a:rPr lang="de-DE" sz="2000" u="sng" dirty="0" err="1" smtClean="0"/>
                  <a:t>reduction</a:t>
                </a:r>
                <a:endParaRPr lang="de-DE" sz="2000" u="sng" dirty="0"/>
              </a:p>
            </p:txBody>
          </p:sp>
        </p:grpSp>
        <p:sp>
          <p:nvSpPr>
            <p:cNvPr id="150" name="Pfeil nach unten 149"/>
            <p:cNvSpPr/>
            <p:nvPr/>
          </p:nvSpPr>
          <p:spPr>
            <a:xfrm rot="16200000">
              <a:off x="4463988" y="2492896"/>
              <a:ext cx="216024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2" name="Gruppieren 174"/>
          <p:cNvGrpSpPr/>
          <p:nvPr/>
        </p:nvGrpSpPr>
        <p:grpSpPr>
          <a:xfrm>
            <a:off x="1619672" y="3491716"/>
            <a:ext cx="1046636" cy="369332"/>
            <a:chOff x="1619672" y="3491716"/>
            <a:chExt cx="1046636" cy="369332"/>
          </a:xfrm>
        </p:grpSpPr>
        <p:sp>
          <p:nvSpPr>
            <p:cNvPr id="125" name="Pfeil nach unten 124"/>
            <p:cNvSpPr/>
            <p:nvPr/>
          </p:nvSpPr>
          <p:spPr>
            <a:xfrm>
              <a:off x="1619672" y="3573016"/>
              <a:ext cx="216024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3" name="Textfeld 172"/>
            <p:cNvSpPr txBox="1"/>
            <p:nvPr/>
          </p:nvSpPr>
          <p:spPr>
            <a:xfrm>
              <a:off x="1835696" y="3491716"/>
              <a:ext cx="8306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tx2"/>
                  </a:solidFill>
                </a:rPr>
                <a:t>folding</a:t>
              </a:r>
              <a:endParaRPr lang="de-DE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4" name="Gruppieren 175"/>
          <p:cNvGrpSpPr/>
          <p:nvPr/>
        </p:nvGrpSpPr>
        <p:grpSpPr>
          <a:xfrm>
            <a:off x="5580112" y="3501008"/>
            <a:ext cx="1322430" cy="369332"/>
            <a:chOff x="5580112" y="3501008"/>
            <a:chExt cx="1322430" cy="369332"/>
          </a:xfrm>
        </p:grpSpPr>
        <p:sp>
          <p:nvSpPr>
            <p:cNvPr id="172" name="Pfeil nach unten 171"/>
            <p:cNvSpPr/>
            <p:nvPr/>
          </p:nvSpPr>
          <p:spPr>
            <a:xfrm rot="10800000">
              <a:off x="5580112" y="3573016"/>
              <a:ext cx="216024" cy="28803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4" name="Textfeld 173"/>
            <p:cNvSpPr txBox="1"/>
            <p:nvPr/>
          </p:nvSpPr>
          <p:spPr>
            <a:xfrm>
              <a:off x="5829620" y="3501008"/>
              <a:ext cx="107292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tx2"/>
                  </a:solidFill>
                </a:rPr>
                <a:t>unfolding</a:t>
              </a:r>
              <a:endParaRPr lang="de-DE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el 2"/>
          <p:cNvSpPr txBox="1">
            <a:spLocks noGrp="1"/>
          </p:cNvSpPr>
          <p:nvPr>
            <p:ph type="title" idx="4294967295"/>
          </p:nvPr>
        </p:nvSpPr>
        <p:spPr>
          <a:xfrm>
            <a:off x="2895600" y="533400"/>
            <a:ext cx="3259523" cy="710067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4000" dirty="0" smtClean="0">
                <a:latin typeface="Arial" pitchFamily="34" charset="0"/>
                <a:ea typeface="MS Gothic" pitchFamily="49" charset="-128"/>
              </a:rPr>
              <a:t>TLS Example</a:t>
            </a:r>
            <a:endParaRPr lang="en-US" sz="4000" dirty="0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17412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57"/>
          <p:cNvGrpSpPr>
            <a:grpSpLocks/>
          </p:cNvGrpSpPr>
          <p:nvPr/>
        </p:nvGrpSpPr>
        <p:grpSpPr bwMode="auto">
          <a:xfrm>
            <a:off x="1041400" y="1773238"/>
            <a:ext cx="6843713" cy="1727447"/>
            <a:chOff x="1041491" y="1772816"/>
            <a:chExt cx="6842877" cy="1728439"/>
          </a:xfrm>
        </p:grpSpPr>
        <p:grpSp>
          <p:nvGrpSpPr>
            <p:cNvPr id="3" name="Gruppieren 30"/>
            <p:cNvGrpSpPr>
              <a:grpSpLocks/>
            </p:cNvGrpSpPr>
            <p:nvPr/>
          </p:nvGrpSpPr>
          <p:grpSpPr bwMode="auto">
            <a:xfrm>
              <a:off x="1041491" y="2052008"/>
              <a:ext cx="4521329" cy="705600"/>
              <a:chOff x="1547639" y="1980000"/>
              <a:chExt cx="4521329" cy="705600"/>
            </a:xfrm>
          </p:grpSpPr>
          <p:pic>
            <p:nvPicPr>
              <p:cNvPr id="17449" name="Grafik 31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50" name="Grafik 32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uppieren 12"/>
            <p:cNvGrpSpPr>
              <a:grpSpLocks/>
            </p:cNvGrpSpPr>
            <p:nvPr/>
          </p:nvGrpSpPr>
          <p:grpSpPr bwMode="auto">
            <a:xfrm>
              <a:off x="1905612" y="2447912"/>
              <a:ext cx="2880320" cy="181588"/>
              <a:chOff x="3059832" y="3240000"/>
              <a:chExt cx="2880320" cy="181588"/>
            </a:xfrm>
          </p:grpSpPr>
          <p:cxnSp>
            <p:nvCxnSpPr>
              <p:cNvPr id="35" name="Gerade Verbindung mit Pfeil 34"/>
              <p:cNvCxnSpPr/>
              <p:nvPr/>
            </p:nvCxnSpPr>
            <p:spPr>
              <a:xfrm>
                <a:off x="3059205" y="3239979"/>
                <a:ext cx="2880961" cy="1589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mit Pfeil 35"/>
              <p:cNvCxnSpPr/>
              <p:nvPr/>
            </p:nvCxnSpPr>
            <p:spPr>
              <a:xfrm rot="10800000">
                <a:off x="3059205" y="3419470"/>
                <a:ext cx="2880961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3"/>
            <p:cNvGrpSpPr>
              <a:grpSpLocks/>
            </p:cNvGrpSpPr>
            <p:nvPr/>
          </p:nvGrpSpPr>
          <p:grpSpPr bwMode="auto">
            <a:xfrm>
              <a:off x="1905612" y="2807912"/>
              <a:ext cx="2880320" cy="189040"/>
              <a:chOff x="3059832" y="3600000"/>
              <a:chExt cx="2880320" cy="189040"/>
            </a:xfrm>
          </p:grpSpPr>
          <p:cxnSp>
            <p:nvCxnSpPr>
              <p:cNvPr id="39" name="Gerade Verbindung mit Pfeil 38"/>
              <p:cNvCxnSpPr/>
              <p:nvPr/>
            </p:nvCxnSpPr>
            <p:spPr>
              <a:xfrm>
                <a:off x="3059205" y="3600548"/>
                <a:ext cx="2880961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mit Pfeil 39"/>
              <p:cNvCxnSpPr/>
              <p:nvPr/>
            </p:nvCxnSpPr>
            <p:spPr>
              <a:xfrm rot="10800000">
                <a:off x="3059205" y="3787981"/>
                <a:ext cx="2880961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pieren 17"/>
            <p:cNvGrpSpPr>
              <a:grpSpLocks/>
            </p:cNvGrpSpPr>
            <p:nvPr/>
          </p:nvGrpSpPr>
          <p:grpSpPr bwMode="auto">
            <a:xfrm>
              <a:off x="1201094" y="3070121"/>
              <a:ext cx="4186505" cy="431134"/>
              <a:chOff x="1707242" y="2998113"/>
              <a:chExt cx="4186505" cy="431134"/>
            </a:xfrm>
          </p:grpSpPr>
          <p:sp>
            <p:nvSpPr>
              <p:cNvPr id="17443" name="Textfeld 46"/>
              <p:cNvSpPr txBox="1">
                <a:spLocks noChangeArrowheads="1"/>
              </p:cNvSpPr>
              <p:nvPr/>
            </p:nvSpPr>
            <p:spPr bwMode="auto">
              <a:xfrm>
                <a:off x="1707242" y="2998113"/>
                <a:ext cx="372173" cy="43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  <p:sp>
            <p:nvSpPr>
              <p:cNvPr id="17444" name="Textfeld 47"/>
              <p:cNvSpPr txBox="1">
                <a:spLocks noChangeArrowheads="1"/>
              </p:cNvSpPr>
              <p:nvPr/>
            </p:nvSpPr>
            <p:spPr bwMode="auto">
              <a:xfrm>
                <a:off x="5521574" y="2998113"/>
                <a:ext cx="372173" cy="431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</p:grpSp>
        <p:grpSp>
          <p:nvGrpSpPr>
            <p:cNvPr id="7" name="Gruppieren 38"/>
            <p:cNvGrpSpPr>
              <a:grpSpLocks noChangeAspect="1"/>
            </p:cNvGrpSpPr>
            <p:nvPr/>
          </p:nvGrpSpPr>
          <p:grpSpPr bwMode="auto">
            <a:xfrm>
              <a:off x="2913724" y="1772816"/>
              <a:ext cx="540000" cy="899100"/>
              <a:chOff x="1188360" y="2988360"/>
              <a:chExt cx="720000" cy="1198800"/>
            </a:xfrm>
          </p:grpSpPr>
          <p:pic>
            <p:nvPicPr>
              <p:cNvPr id="17441" name="Grafik 49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42" name="Grafik 50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437" name="Textfeld 51"/>
            <p:cNvSpPr txBox="1">
              <a:spLocks noChangeArrowheads="1"/>
            </p:cNvSpPr>
            <p:nvPr/>
          </p:nvSpPr>
          <p:spPr bwMode="auto">
            <a:xfrm>
              <a:off x="2481701" y="2946430"/>
              <a:ext cx="1788989" cy="338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latin typeface="Calibri" pitchFamily="34" charset="0"/>
                </a:rPr>
                <a:t>ENC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(T,MAC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(0|T</a:t>
              </a:r>
              <a:r>
                <a:rPr lang="de-DE" sz="1600" dirty="0">
                  <a:latin typeface="Calibri" pitchFamily="34" charset="0"/>
                </a:rPr>
                <a:t>))</a:t>
              </a:r>
            </a:p>
          </p:txBody>
        </p:sp>
        <p:grpSp>
          <p:nvGrpSpPr>
            <p:cNvPr id="8" name="Gruppieren 53"/>
            <p:cNvGrpSpPr>
              <a:grpSpLocks/>
            </p:cNvGrpSpPr>
            <p:nvPr/>
          </p:nvGrpSpPr>
          <p:grpSpPr bwMode="auto">
            <a:xfrm>
              <a:off x="5938060" y="2060848"/>
              <a:ext cx="1946308" cy="1368152"/>
              <a:chOff x="6444208" y="1988840"/>
              <a:chExt cx="1946308" cy="1368152"/>
            </a:xfrm>
          </p:grpSpPr>
          <p:sp>
            <p:nvSpPr>
              <p:cNvPr id="55" name="Geschweifte Klammer rechts 54"/>
              <p:cNvSpPr/>
              <p:nvPr/>
            </p:nvSpPr>
            <p:spPr>
              <a:xfrm>
                <a:off x="6444479" y="1988310"/>
                <a:ext cx="215874" cy="1369211"/>
              </a:xfrm>
              <a:prstGeom prst="rightBrac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7440" name="Textfeld 55"/>
              <p:cNvSpPr txBox="1">
                <a:spLocks noChangeArrowheads="1"/>
              </p:cNvSpPr>
              <p:nvPr/>
            </p:nvSpPr>
            <p:spPr bwMode="auto">
              <a:xfrm>
                <a:off x="6804248" y="2348880"/>
                <a:ext cx="158626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>
                    <a:latin typeface="Calibri" pitchFamily="34" charset="0"/>
                  </a:rPr>
                  <a:t>TLS Handshake</a:t>
                </a:r>
              </a:p>
              <a:p>
                <a:pPr algn="ctr"/>
                <a:r>
                  <a:rPr lang="de-DE">
                    <a:latin typeface="Calibri" pitchFamily="34" charset="0"/>
                  </a:rPr>
                  <a:t>Protocol</a:t>
                </a:r>
              </a:p>
            </p:txBody>
          </p:sp>
        </p:grpSp>
      </p:grpSp>
      <p:sp>
        <p:nvSpPr>
          <p:cNvPr id="74" name="Textfeld 73"/>
          <p:cNvSpPr txBox="1">
            <a:spLocks noChangeArrowheads="1"/>
          </p:cNvSpPr>
          <p:nvPr/>
        </p:nvSpPr>
        <p:spPr bwMode="auto">
          <a:xfrm>
            <a:off x="2124075" y="3860800"/>
            <a:ext cx="25289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dirty="0" smtClean="0">
                <a:latin typeface="Calibri" pitchFamily="34" charset="0"/>
              </a:rPr>
              <a:t>ENC</a:t>
            </a:r>
            <a:r>
              <a:rPr lang="de-DE" sz="1600" baseline="-25000" dirty="0" smtClean="0">
                <a:latin typeface="cmmi10" pitchFamily="34" charset="0"/>
              </a:rPr>
              <a:t>K</a:t>
            </a:r>
            <a:r>
              <a:rPr lang="de-DE" sz="1600" dirty="0" smtClean="0">
                <a:latin typeface="Calibri" pitchFamily="34" charset="0"/>
              </a:rPr>
              <a:t>(m,MAC</a:t>
            </a:r>
            <a:r>
              <a:rPr lang="de-DE" sz="1600" baseline="-25000" dirty="0" smtClean="0">
                <a:latin typeface="cmmi10" pitchFamily="34" charset="0"/>
              </a:rPr>
              <a:t>K</a:t>
            </a:r>
            <a:r>
              <a:rPr lang="de-DE" sz="1600" dirty="0" smtClean="0">
                <a:latin typeface="Calibri" pitchFamily="34" charset="0"/>
              </a:rPr>
              <a:t> </a:t>
            </a:r>
            <a:r>
              <a:rPr lang="de-DE" sz="1600" dirty="0">
                <a:latin typeface="Calibri" pitchFamily="34" charset="0"/>
              </a:rPr>
              <a:t>(counter|m))</a:t>
            </a:r>
          </a:p>
        </p:txBody>
      </p:sp>
      <p:grpSp>
        <p:nvGrpSpPr>
          <p:cNvPr id="9" name="Gruppieren 89"/>
          <p:cNvGrpSpPr>
            <a:grpSpLocks/>
          </p:cNvGrpSpPr>
          <p:nvPr/>
        </p:nvGrpSpPr>
        <p:grpSpPr bwMode="auto">
          <a:xfrm>
            <a:off x="1042988" y="3779838"/>
            <a:ext cx="6653212" cy="1520825"/>
            <a:chOff x="1043608" y="3780200"/>
            <a:chExt cx="6652889" cy="1521008"/>
          </a:xfrm>
        </p:grpSpPr>
        <p:grpSp>
          <p:nvGrpSpPr>
            <p:cNvPr id="10" name="Gruppieren 30"/>
            <p:cNvGrpSpPr>
              <a:grpSpLocks/>
            </p:cNvGrpSpPr>
            <p:nvPr/>
          </p:nvGrpSpPr>
          <p:grpSpPr bwMode="auto">
            <a:xfrm>
              <a:off x="1043608" y="3780200"/>
              <a:ext cx="4521329" cy="705600"/>
              <a:chOff x="1547639" y="1980000"/>
              <a:chExt cx="4521329" cy="705600"/>
            </a:xfrm>
          </p:grpSpPr>
          <p:pic>
            <p:nvPicPr>
              <p:cNvPr id="17430" name="Grafik 86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31" name="Grafik 87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1" name="Gruppieren 12"/>
            <p:cNvGrpSpPr>
              <a:grpSpLocks/>
            </p:cNvGrpSpPr>
            <p:nvPr/>
          </p:nvGrpSpPr>
          <p:grpSpPr bwMode="auto">
            <a:xfrm>
              <a:off x="1907729" y="4176104"/>
              <a:ext cx="2880320" cy="181588"/>
              <a:chOff x="3059832" y="3240000"/>
              <a:chExt cx="2880320" cy="181588"/>
            </a:xfrm>
          </p:grpSpPr>
          <p:cxnSp>
            <p:nvCxnSpPr>
              <p:cNvPr id="85" name="Gerade Verbindung mit Pfeil 84"/>
              <p:cNvCxnSpPr/>
              <p:nvPr/>
            </p:nvCxnSpPr>
            <p:spPr>
              <a:xfrm>
                <a:off x="3059269" y="3239431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 Verbindung mit Pfeil 85"/>
              <p:cNvCxnSpPr/>
              <p:nvPr/>
            </p:nvCxnSpPr>
            <p:spPr>
              <a:xfrm rot="10800000">
                <a:off x="3059269" y="3420428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13"/>
            <p:cNvGrpSpPr>
              <a:grpSpLocks/>
            </p:cNvGrpSpPr>
            <p:nvPr/>
          </p:nvGrpSpPr>
          <p:grpSpPr bwMode="auto">
            <a:xfrm>
              <a:off x="1907729" y="4536104"/>
              <a:ext cx="2880320" cy="189040"/>
              <a:chOff x="3059832" y="3600000"/>
              <a:chExt cx="2880320" cy="189040"/>
            </a:xfrm>
          </p:grpSpPr>
          <p:cxnSp>
            <p:nvCxnSpPr>
              <p:cNvPr id="83" name="Gerade Verbindung mit Pfeil 82"/>
              <p:cNvCxnSpPr/>
              <p:nvPr/>
            </p:nvCxnSpPr>
            <p:spPr>
              <a:xfrm>
                <a:off x="3059269" y="3599837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Gerade Verbindung mit Pfeil 83"/>
              <p:cNvCxnSpPr/>
              <p:nvPr/>
            </p:nvCxnSpPr>
            <p:spPr>
              <a:xfrm rot="10800000">
                <a:off x="3059269" y="3787185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ieren 38"/>
            <p:cNvGrpSpPr>
              <a:grpSpLocks noChangeAspect="1"/>
            </p:cNvGrpSpPr>
            <p:nvPr/>
          </p:nvGrpSpPr>
          <p:grpSpPr bwMode="auto">
            <a:xfrm>
              <a:off x="2915841" y="4402108"/>
              <a:ext cx="540000" cy="899100"/>
              <a:chOff x="1188360" y="2988360"/>
              <a:chExt cx="720000" cy="1198800"/>
            </a:xfrm>
          </p:grpSpPr>
          <p:pic>
            <p:nvPicPr>
              <p:cNvPr id="17424" name="Grafik 78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5" name="Grafik 79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4" name="Gruppieren 53"/>
            <p:cNvGrpSpPr>
              <a:grpSpLocks/>
            </p:cNvGrpSpPr>
            <p:nvPr/>
          </p:nvGrpSpPr>
          <p:grpSpPr bwMode="auto">
            <a:xfrm>
              <a:off x="5940177" y="3789040"/>
              <a:ext cx="1756320" cy="1368152"/>
              <a:chOff x="6444208" y="1988840"/>
              <a:chExt cx="1756320" cy="1368152"/>
            </a:xfrm>
          </p:grpSpPr>
          <p:sp>
            <p:nvSpPr>
              <p:cNvPr id="76" name="Geschweifte Klammer rechts 75"/>
              <p:cNvSpPr/>
              <p:nvPr/>
            </p:nvSpPr>
            <p:spPr>
              <a:xfrm>
                <a:off x="6444838" y="1989526"/>
                <a:ext cx="215890" cy="1367002"/>
              </a:xfrm>
              <a:prstGeom prst="rightBrac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7423" name="Textfeld 77"/>
              <p:cNvSpPr txBox="1">
                <a:spLocks noChangeArrowheads="1"/>
              </p:cNvSpPr>
              <p:nvPr/>
            </p:nvSpPr>
            <p:spPr bwMode="auto">
              <a:xfrm>
                <a:off x="6994236" y="2348880"/>
                <a:ext cx="120629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>
                    <a:latin typeface="Calibri" pitchFamily="34" charset="0"/>
                  </a:rPr>
                  <a:t>TLS Record</a:t>
                </a:r>
              </a:p>
              <a:p>
                <a:pPr algn="ctr"/>
                <a:r>
                  <a:rPr lang="de-DE">
                    <a:latin typeface="Calibri" pitchFamily="34" charset="0"/>
                  </a:rPr>
                  <a:t>Layer</a:t>
                </a:r>
              </a:p>
            </p:txBody>
          </p:sp>
        </p:grpSp>
      </p:grp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358775" y="3068638"/>
            <a:ext cx="102463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200" dirty="0" smtClean="0">
                <a:latin typeface="cmmi10" pitchFamily="34" charset="0"/>
              </a:rPr>
              <a:t>K</a:t>
            </a:r>
            <a:r>
              <a:rPr lang="de-DE" sz="2200" baseline="-25000" dirty="0" smtClean="0">
                <a:latin typeface="Calibri" pitchFamily="34" charset="0"/>
              </a:rPr>
              <a:t>1</a:t>
            </a:r>
            <a:r>
              <a:rPr lang="de-DE" sz="2200" dirty="0" smtClean="0">
                <a:latin typeface="Calibri" pitchFamily="34" charset="0"/>
              </a:rPr>
              <a:t>,</a:t>
            </a:r>
            <a:r>
              <a:rPr lang="de-DE" sz="2200" dirty="0" smtClean="0">
                <a:latin typeface="cmmi10" pitchFamily="34" charset="0"/>
              </a:rPr>
              <a:t>K</a:t>
            </a:r>
            <a:r>
              <a:rPr lang="de-DE" sz="2200" baseline="-25000" dirty="0" smtClean="0">
                <a:latin typeface="Calibri" pitchFamily="34" charset="0"/>
              </a:rPr>
              <a:t>2</a:t>
            </a:r>
            <a:r>
              <a:rPr lang="de-DE" sz="2200" dirty="0" smtClean="0">
                <a:latin typeface="Calibri" pitchFamily="34" charset="0"/>
              </a:rPr>
              <a:t> </a:t>
            </a:r>
            <a:r>
              <a:rPr lang="de-DE" sz="2200" dirty="0">
                <a:latin typeface="Calibri" pitchFamily="34" charset="0"/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el 2"/>
          <p:cNvSpPr txBox="1">
            <a:spLocks noGrp="1"/>
          </p:cNvSpPr>
          <p:nvPr>
            <p:ph type="title" idx="4294967295"/>
          </p:nvPr>
        </p:nvSpPr>
        <p:spPr>
          <a:xfrm>
            <a:off x="684213" y="844550"/>
            <a:ext cx="1743075" cy="525463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mtClean="0">
                <a:latin typeface="Arial" pitchFamily="34" charset="0"/>
                <a:ea typeface="MS Gothic" pitchFamily="49" charset="-128"/>
              </a:rPr>
              <a:t>Roadmap</a:t>
            </a:r>
            <a:endParaRPr lang="en-US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18436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57"/>
          <p:cNvGrpSpPr>
            <a:grpSpLocks/>
          </p:cNvGrpSpPr>
          <p:nvPr/>
        </p:nvGrpSpPr>
        <p:grpSpPr bwMode="auto">
          <a:xfrm>
            <a:off x="1041400" y="1700213"/>
            <a:ext cx="6843713" cy="1728639"/>
            <a:chOff x="1041491" y="1772816"/>
            <a:chExt cx="6842877" cy="1728044"/>
          </a:xfrm>
        </p:grpSpPr>
        <p:grpSp>
          <p:nvGrpSpPr>
            <p:cNvPr id="3" name="Gruppieren 30"/>
            <p:cNvGrpSpPr>
              <a:grpSpLocks/>
            </p:cNvGrpSpPr>
            <p:nvPr/>
          </p:nvGrpSpPr>
          <p:grpSpPr bwMode="auto">
            <a:xfrm>
              <a:off x="1041491" y="2052008"/>
              <a:ext cx="4521329" cy="705600"/>
              <a:chOff x="1547639" y="1980000"/>
              <a:chExt cx="4521329" cy="705600"/>
            </a:xfrm>
          </p:grpSpPr>
          <p:pic>
            <p:nvPicPr>
              <p:cNvPr id="18477" name="Grafik 31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478" name="Grafik 32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uppieren 12"/>
            <p:cNvGrpSpPr>
              <a:grpSpLocks/>
            </p:cNvGrpSpPr>
            <p:nvPr/>
          </p:nvGrpSpPr>
          <p:grpSpPr bwMode="auto">
            <a:xfrm>
              <a:off x="1905612" y="2447912"/>
              <a:ext cx="2880320" cy="181588"/>
              <a:chOff x="3059832" y="3240000"/>
              <a:chExt cx="2880320" cy="181588"/>
            </a:xfrm>
          </p:grpSpPr>
          <p:cxnSp>
            <p:nvCxnSpPr>
              <p:cNvPr id="35" name="Gerade Verbindung mit Pfeil 34"/>
              <p:cNvCxnSpPr/>
              <p:nvPr/>
            </p:nvCxnSpPr>
            <p:spPr>
              <a:xfrm>
                <a:off x="3059205" y="3239359"/>
                <a:ext cx="2880961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mit Pfeil 35"/>
              <p:cNvCxnSpPr/>
              <p:nvPr/>
            </p:nvCxnSpPr>
            <p:spPr>
              <a:xfrm rot="10800000">
                <a:off x="3059205" y="3420271"/>
                <a:ext cx="2880961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3"/>
            <p:cNvGrpSpPr>
              <a:grpSpLocks/>
            </p:cNvGrpSpPr>
            <p:nvPr/>
          </p:nvGrpSpPr>
          <p:grpSpPr bwMode="auto">
            <a:xfrm>
              <a:off x="1905612" y="2807912"/>
              <a:ext cx="2880320" cy="189040"/>
              <a:chOff x="3059832" y="3600000"/>
              <a:chExt cx="2880320" cy="189040"/>
            </a:xfrm>
          </p:grpSpPr>
          <p:cxnSp>
            <p:nvCxnSpPr>
              <p:cNvPr id="39" name="Gerade Verbindung mit Pfeil 38"/>
              <p:cNvCxnSpPr/>
              <p:nvPr/>
            </p:nvCxnSpPr>
            <p:spPr>
              <a:xfrm>
                <a:off x="3059205" y="3599598"/>
                <a:ext cx="2880961" cy="1586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mit Pfeil 39"/>
              <p:cNvCxnSpPr/>
              <p:nvPr/>
            </p:nvCxnSpPr>
            <p:spPr>
              <a:xfrm rot="10800000">
                <a:off x="3059205" y="3786859"/>
                <a:ext cx="2880961" cy="1586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pieren 17"/>
            <p:cNvGrpSpPr>
              <a:grpSpLocks/>
            </p:cNvGrpSpPr>
            <p:nvPr/>
          </p:nvGrpSpPr>
          <p:grpSpPr bwMode="auto">
            <a:xfrm>
              <a:off x="1185532" y="3070121"/>
              <a:ext cx="4202067" cy="430739"/>
              <a:chOff x="1691680" y="2998113"/>
              <a:chExt cx="4202067" cy="430739"/>
            </a:xfrm>
          </p:grpSpPr>
          <p:sp>
            <p:nvSpPr>
              <p:cNvPr id="18471" name="Textfeld 46"/>
              <p:cNvSpPr txBox="1">
                <a:spLocks noChangeArrowheads="1"/>
              </p:cNvSpPr>
              <p:nvPr/>
            </p:nvSpPr>
            <p:spPr bwMode="auto">
              <a:xfrm>
                <a:off x="1691680" y="2998113"/>
                <a:ext cx="372173" cy="430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  <p:sp>
            <p:nvSpPr>
              <p:cNvPr id="18472" name="Textfeld 47"/>
              <p:cNvSpPr txBox="1">
                <a:spLocks noChangeArrowheads="1"/>
              </p:cNvSpPr>
              <p:nvPr/>
            </p:nvSpPr>
            <p:spPr bwMode="auto">
              <a:xfrm>
                <a:off x="5521574" y="2998113"/>
                <a:ext cx="372173" cy="430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</p:grpSp>
        <p:grpSp>
          <p:nvGrpSpPr>
            <p:cNvPr id="7" name="Gruppieren 38"/>
            <p:cNvGrpSpPr>
              <a:grpSpLocks noChangeAspect="1"/>
            </p:cNvGrpSpPr>
            <p:nvPr/>
          </p:nvGrpSpPr>
          <p:grpSpPr bwMode="auto">
            <a:xfrm>
              <a:off x="2913724" y="1772816"/>
              <a:ext cx="540000" cy="899100"/>
              <a:chOff x="1188360" y="2988360"/>
              <a:chExt cx="720000" cy="1198800"/>
            </a:xfrm>
          </p:grpSpPr>
          <p:pic>
            <p:nvPicPr>
              <p:cNvPr id="18469" name="Grafik 49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470" name="Grafik 50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65" name="Textfeld 51"/>
            <p:cNvSpPr txBox="1">
              <a:spLocks noChangeArrowheads="1"/>
            </p:cNvSpPr>
            <p:nvPr/>
          </p:nvSpPr>
          <p:spPr bwMode="auto">
            <a:xfrm>
              <a:off x="2481701" y="2946430"/>
              <a:ext cx="1788989" cy="33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latin typeface="Calibri" pitchFamily="34" charset="0"/>
                </a:rPr>
                <a:t>ENC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(T,MAC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(0|T</a:t>
              </a:r>
              <a:r>
                <a:rPr lang="de-DE" sz="1600" dirty="0">
                  <a:latin typeface="Calibri" pitchFamily="34" charset="0"/>
                </a:rPr>
                <a:t>))</a:t>
              </a:r>
            </a:p>
          </p:txBody>
        </p:sp>
        <p:grpSp>
          <p:nvGrpSpPr>
            <p:cNvPr id="8" name="Gruppieren 53"/>
            <p:cNvGrpSpPr>
              <a:grpSpLocks/>
            </p:cNvGrpSpPr>
            <p:nvPr/>
          </p:nvGrpSpPr>
          <p:grpSpPr bwMode="auto">
            <a:xfrm>
              <a:off x="5938060" y="2060848"/>
              <a:ext cx="1946308" cy="1368152"/>
              <a:chOff x="6444208" y="1988840"/>
              <a:chExt cx="1946308" cy="1368152"/>
            </a:xfrm>
          </p:grpSpPr>
          <p:sp>
            <p:nvSpPr>
              <p:cNvPr id="55" name="Geschweifte Klammer rechts 54"/>
              <p:cNvSpPr/>
              <p:nvPr/>
            </p:nvSpPr>
            <p:spPr>
              <a:xfrm>
                <a:off x="6444479" y="1991220"/>
                <a:ext cx="215874" cy="1366368"/>
              </a:xfrm>
              <a:prstGeom prst="rightBrac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8468" name="Textfeld 55"/>
              <p:cNvSpPr txBox="1">
                <a:spLocks noChangeArrowheads="1"/>
              </p:cNvSpPr>
              <p:nvPr/>
            </p:nvSpPr>
            <p:spPr bwMode="auto">
              <a:xfrm>
                <a:off x="6804248" y="2348880"/>
                <a:ext cx="158626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>
                    <a:latin typeface="Calibri" pitchFamily="34" charset="0"/>
                  </a:rPr>
                  <a:t>TLS Handshake</a:t>
                </a:r>
              </a:p>
              <a:p>
                <a:pPr algn="ctr"/>
                <a:r>
                  <a:rPr lang="de-DE">
                    <a:latin typeface="Calibri" pitchFamily="34" charset="0"/>
                  </a:rPr>
                  <a:t>Protocol</a:t>
                </a:r>
              </a:p>
            </p:txBody>
          </p:sp>
        </p:grpSp>
      </p:grpSp>
      <p:grpSp>
        <p:nvGrpSpPr>
          <p:cNvPr id="9" name="Gruppieren 40"/>
          <p:cNvGrpSpPr>
            <a:grpSpLocks/>
          </p:cNvGrpSpPr>
          <p:nvPr/>
        </p:nvGrpSpPr>
        <p:grpSpPr bwMode="auto">
          <a:xfrm>
            <a:off x="1042988" y="3995738"/>
            <a:ext cx="6653212" cy="1520825"/>
            <a:chOff x="1043608" y="6156464"/>
            <a:chExt cx="6652889" cy="1521008"/>
          </a:xfrm>
        </p:grpSpPr>
        <p:grpSp>
          <p:nvGrpSpPr>
            <p:cNvPr id="10" name="Gruppieren 30"/>
            <p:cNvGrpSpPr>
              <a:grpSpLocks/>
            </p:cNvGrpSpPr>
            <p:nvPr/>
          </p:nvGrpSpPr>
          <p:grpSpPr bwMode="auto">
            <a:xfrm>
              <a:off x="1043608" y="6156464"/>
              <a:ext cx="4521329" cy="705600"/>
              <a:chOff x="1547639" y="1980000"/>
              <a:chExt cx="4521329" cy="705600"/>
            </a:xfrm>
          </p:grpSpPr>
          <p:pic>
            <p:nvPicPr>
              <p:cNvPr id="18458" name="Grafik 86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459" name="Grafik 87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1" name="Gruppieren 12"/>
            <p:cNvGrpSpPr>
              <a:grpSpLocks/>
            </p:cNvGrpSpPr>
            <p:nvPr/>
          </p:nvGrpSpPr>
          <p:grpSpPr bwMode="auto">
            <a:xfrm>
              <a:off x="1907729" y="6552368"/>
              <a:ext cx="2880320" cy="181588"/>
              <a:chOff x="3059832" y="3240000"/>
              <a:chExt cx="2880320" cy="181588"/>
            </a:xfrm>
          </p:grpSpPr>
          <p:cxnSp>
            <p:nvCxnSpPr>
              <p:cNvPr id="85" name="Gerade Verbindung mit Pfeil 84"/>
              <p:cNvCxnSpPr/>
              <p:nvPr/>
            </p:nvCxnSpPr>
            <p:spPr>
              <a:xfrm>
                <a:off x="3059269" y="3239431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 Verbindung mit Pfeil 85"/>
              <p:cNvCxnSpPr/>
              <p:nvPr/>
            </p:nvCxnSpPr>
            <p:spPr>
              <a:xfrm rot="10800000">
                <a:off x="3059269" y="3420428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13"/>
            <p:cNvGrpSpPr>
              <a:grpSpLocks/>
            </p:cNvGrpSpPr>
            <p:nvPr/>
          </p:nvGrpSpPr>
          <p:grpSpPr bwMode="auto">
            <a:xfrm>
              <a:off x="1907729" y="6912368"/>
              <a:ext cx="2880320" cy="189040"/>
              <a:chOff x="3059832" y="3600000"/>
              <a:chExt cx="2880320" cy="189040"/>
            </a:xfrm>
          </p:grpSpPr>
          <p:cxnSp>
            <p:nvCxnSpPr>
              <p:cNvPr id="83" name="Gerade Verbindung mit Pfeil 82"/>
              <p:cNvCxnSpPr/>
              <p:nvPr/>
            </p:nvCxnSpPr>
            <p:spPr>
              <a:xfrm>
                <a:off x="3059269" y="3599837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Gerade Verbindung mit Pfeil 83"/>
              <p:cNvCxnSpPr/>
              <p:nvPr/>
            </p:nvCxnSpPr>
            <p:spPr>
              <a:xfrm rot="10800000">
                <a:off x="3059269" y="3787185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ieren 38"/>
            <p:cNvGrpSpPr>
              <a:grpSpLocks noChangeAspect="1"/>
            </p:cNvGrpSpPr>
            <p:nvPr/>
          </p:nvGrpSpPr>
          <p:grpSpPr bwMode="auto">
            <a:xfrm>
              <a:off x="2915841" y="6778372"/>
              <a:ext cx="540000" cy="899100"/>
              <a:chOff x="1188360" y="2988360"/>
              <a:chExt cx="720000" cy="1198800"/>
            </a:xfrm>
          </p:grpSpPr>
          <p:pic>
            <p:nvPicPr>
              <p:cNvPr id="18452" name="Grafik 78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453" name="Grafik 79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48" name="Textfeld 73"/>
            <p:cNvSpPr txBox="1">
              <a:spLocks noChangeArrowheads="1"/>
            </p:cNvSpPr>
            <p:nvPr/>
          </p:nvSpPr>
          <p:spPr bwMode="auto">
            <a:xfrm>
              <a:off x="2123728" y="6237312"/>
              <a:ext cx="2528839" cy="338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latin typeface="Calibri" pitchFamily="34" charset="0"/>
                </a:rPr>
                <a:t>ENC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(m,MAC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 </a:t>
              </a:r>
              <a:r>
                <a:rPr lang="de-DE" sz="1600" dirty="0">
                  <a:latin typeface="Calibri" pitchFamily="34" charset="0"/>
                </a:rPr>
                <a:t>(counter|m))</a:t>
              </a:r>
            </a:p>
          </p:txBody>
        </p:sp>
        <p:grpSp>
          <p:nvGrpSpPr>
            <p:cNvPr id="14" name="Gruppieren 53"/>
            <p:cNvGrpSpPr>
              <a:grpSpLocks/>
            </p:cNvGrpSpPr>
            <p:nvPr/>
          </p:nvGrpSpPr>
          <p:grpSpPr bwMode="auto">
            <a:xfrm>
              <a:off x="5940177" y="6165304"/>
              <a:ext cx="1756320" cy="1368152"/>
              <a:chOff x="6444208" y="1988840"/>
              <a:chExt cx="1756320" cy="1368152"/>
            </a:xfrm>
          </p:grpSpPr>
          <p:sp>
            <p:nvSpPr>
              <p:cNvPr id="76" name="Geschweifte Klammer rechts 75"/>
              <p:cNvSpPr/>
              <p:nvPr/>
            </p:nvSpPr>
            <p:spPr>
              <a:xfrm>
                <a:off x="6444838" y="1989526"/>
                <a:ext cx="215890" cy="1367002"/>
              </a:xfrm>
              <a:prstGeom prst="rightBrac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8451" name="Textfeld 77"/>
              <p:cNvSpPr txBox="1">
                <a:spLocks noChangeArrowheads="1"/>
              </p:cNvSpPr>
              <p:nvPr/>
            </p:nvSpPr>
            <p:spPr bwMode="auto">
              <a:xfrm>
                <a:off x="6994236" y="2348880"/>
                <a:ext cx="120629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>
                    <a:latin typeface="Calibri" pitchFamily="34" charset="0"/>
                  </a:rPr>
                  <a:t>TLS Record</a:t>
                </a:r>
              </a:p>
              <a:p>
                <a:pPr algn="ctr"/>
                <a:r>
                  <a:rPr lang="de-DE">
                    <a:latin typeface="Calibri" pitchFamily="34" charset="0"/>
                  </a:rPr>
                  <a:t>Layer</a:t>
                </a:r>
              </a:p>
            </p:txBody>
          </p:sp>
        </p:grpSp>
      </p:grp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900113" y="3357563"/>
            <a:ext cx="2581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is good for MAC and ENC.</a:t>
            </a:r>
          </a:p>
        </p:txBody>
      </p:sp>
      <p:cxnSp>
        <p:nvCxnSpPr>
          <p:cNvPr id="44" name="Gerade Verbindung 43"/>
          <p:cNvCxnSpPr/>
          <p:nvPr/>
        </p:nvCxnSpPr>
        <p:spPr>
          <a:xfrm>
            <a:off x="1042988" y="3789363"/>
            <a:ext cx="6121400" cy="0"/>
          </a:xfrm>
          <a:prstGeom prst="line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900113" y="5508625"/>
            <a:ext cx="2579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reduces to MAC and ENC.</a:t>
            </a: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914400" y="1752600"/>
            <a:ext cx="74186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latin typeface="Calibri" pitchFamily="34" charset="0"/>
              </a:rPr>
              <a:t>Key-Independent Reduction:</a:t>
            </a:r>
          </a:p>
          <a:p>
            <a:r>
              <a:rPr lang="de-DE" dirty="0">
                <a:latin typeface="Calibri" pitchFamily="34" charset="0"/>
              </a:rPr>
              <a:t>If you break the authenticity of the channel, then you can forge a MAC.</a:t>
            </a:r>
          </a:p>
          <a:p>
            <a:r>
              <a:rPr lang="de-DE" dirty="0">
                <a:latin typeface="Calibri" pitchFamily="34" charset="0"/>
              </a:rPr>
              <a:t>If you break the secrecy of the channel, </a:t>
            </a:r>
            <a:r>
              <a:rPr lang="de-DE" dirty="0" smtClean="0">
                <a:latin typeface="Calibri" pitchFamily="34" charset="0"/>
              </a:rPr>
              <a:t>then </a:t>
            </a:r>
            <a:r>
              <a:rPr lang="de-DE" dirty="0">
                <a:latin typeface="Calibri" pitchFamily="34" charset="0"/>
              </a:rPr>
              <a:t>you can break the ENC scheme.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2" grpId="1"/>
      <p:bldP spid="45" grpId="0"/>
      <p:bldP spid="4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el 2"/>
          <p:cNvSpPr txBox="1">
            <a:spLocks noGrp="1"/>
          </p:cNvSpPr>
          <p:nvPr>
            <p:ph type="title" idx="4294967295"/>
          </p:nvPr>
        </p:nvSpPr>
        <p:spPr>
          <a:xfrm>
            <a:off x="684185" y="844580"/>
            <a:ext cx="7493055" cy="525401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2800" dirty="0" smtClean="0">
                <a:latin typeface="Arial" pitchFamily="34" charset="0"/>
                <a:ea typeface="MS Gothic" pitchFamily="49" charset="-128"/>
              </a:rPr>
              <a:t>TLS Handshake Good for MAC/ENC Primitive</a:t>
            </a:r>
            <a:endParaRPr lang="en-US" sz="2800" dirty="0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19460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57"/>
          <p:cNvGrpSpPr>
            <a:grpSpLocks/>
          </p:cNvGrpSpPr>
          <p:nvPr/>
        </p:nvGrpSpPr>
        <p:grpSpPr bwMode="auto">
          <a:xfrm>
            <a:off x="684213" y="1700213"/>
            <a:ext cx="4521200" cy="1728639"/>
            <a:chOff x="1041491" y="1772816"/>
            <a:chExt cx="4521329" cy="1728044"/>
          </a:xfrm>
        </p:grpSpPr>
        <p:grpSp>
          <p:nvGrpSpPr>
            <p:cNvPr id="3" name="Gruppieren 30"/>
            <p:cNvGrpSpPr>
              <a:grpSpLocks/>
            </p:cNvGrpSpPr>
            <p:nvPr/>
          </p:nvGrpSpPr>
          <p:grpSpPr bwMode="auto">
            <a:xfrm>
              <a:off x="1041491" y="2052008"/>
              <a:ext cx="4521329" cy="705600"/>
              <a:chOff x="1547639" y="1980000"/>
              <a:chExt cx="4521329" cy="705600"/>
            </a:xfrm>
          </p:grpSpPr>
          <p:pic>
            <p:nvPicPr>
              <p:cNvPr id="19508" name="Grafik 31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509" name="Grafik 32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uppieren 12"/>
            <p:cNvGrpSpPr>
              <a:grpSpLocks/>
            </p:cNvGrpSpPr>
            <p:nvPr/>
          </p:nvGrpSpPr>
          <p:grpSpPr bwMode="auto">
            <a:xfrm>
              <a:off x="1905612" y="2447912"/>
              <a:ext cx="2880320" cy="181588"/>
              <a:chOff x="3059832" y="3240000"/>
              <a:chExt cx="2880320" cy="181588"/>
            </a:xfrm>
          </p:grpSpPr>
          <p:cxnSp>
            <p:nvCxnSpPr>
              <p:cNvPr id="35" name="Gerade Verbindung mit Pfeil 34"/>
              <p:cNvCxnSpPr/>
              <p:nvPr/>
            </p:nvCxnSpPr>
            <p:spPr>
              <a:xfrm>
                <a:off x="3059336" y="3239359"/>
                <a:ext cx="2881394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mit Pfeil 35"/>
              <p:cNvCxnSpPr/>
              <p:nvPr/>
            </p:nvCxnSpPr>
            <p:spPr>
              <a:xfrm rot="10800000">
                <a:off x="3059336" y="3420271"/>
                <a:ext cx="2881394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3"/>
            <p:cNvGrpSpPr>
              <a:grpSpLocks/>
            </p:cNvGrpSpPr>
            <p:nvPr/>
          </p:nvGrpSpPr>
          <p:grpSpPr bwMode="auto">
            <a:xfrm>
              <a:off x="1905612" y="2807912"/>
              <a:ext cx="2880320" cy="189040"/>
              <a:chOff x="3059832" y="3600000"/>
              <a:chExt cx="2880320" cy="189040"/>
            </a:xfrm>
          </p:grpSpPr>
          <p:cxnSp>
            <p:nvCxnSpPr>
              <p:cNvPr id="39" name="Gerade Verbindung mit Pfeil 38"/>
              <p:cNvCxnSpPr/>
              <p:nvPr/>
            </p:nvCxnSpPr>
            <p:spPr>
              <a:xfrm>
                <a:off x="3059336" y="3599598"/>
                <a:ext cx="2881394" cy="1586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mit Pfeil 39"/>
              <p:cNvCxnSpPr/>
              <p:nvPr/>
            </p:nvCxnSpPr>
            <p:spPr>
              <a:xfrm rot="10800000">
                <a:off x="3059336" y="3786859"/>
                <a:ext cx="2881394" cy="1586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pieren 17"/>
            <p:cNvGrpSpPr>
              <a:grpSpLocks/>
            </p:cNvGrpSpPr>
            <p:nvPr/>
          </p:nvGrpSpPr>
          <p:grpSpPr bwMode="auto">
            <a:xfrm>
              <a:off x="1185532" y="3070121"/>
              <a:ext cx="4202123" cy="430739"/>
              <a:chOff x="1691680" y="2998113"/>
              <a:chExt cx="4202123" cy="430739"/>
            </a:xfrm>
          </p:grpSpPr>
          <p:sp>
            <p:nvSpPr>
              <p:cNvPr id="19502" name="Textfeld 46"/>
              <p:cNvSpPr txBox="1">
                <a:spLocks noChangeArrowheads="1"/>
              </p:cNvSpPr>
              <p:nvPr/>
            </p:nvSpPr>
            <p:spPr bwMode="auto">
              <a:xfrm>
                <a:off x="1691680" y="2998113"/>
                <a:ext cx="372229" cy="430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  <p:sp>
            <p:nvSpPr>
              <p:cNvPr id="19503" name="Textfeld 47"/>
              <p:cNvSpPr txBox="1">
                <a:spLocks noChangeArrowheads="1"/>
              </p:cNvSpPr>
              <p:nvPr/>
            </p:nvSpPr>
            <p:spPr bwMode="auto">
              <a:xfrm>
                <a:off x="5521574" y="2998113"/>
                <a:ext cx="372229" cy="430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 sz="2200" dirty="0" smtClean="0">
                    <a:latin typeface="cmmi10" pitchFamily="34" charset="0"/>
                  </a:rPr>
                  <a:t>K</a:t>
                </a:r>
                <a:endParaRPr lang="de-DE" sz="2200" dirty="0">
                  <a:latin typeface="cmmi10" pitchFamily="34" charset="0"/>
                </a:endParaRPr>
              </a:p>
            </p:txBody>
          </p:sp>
        </p:grpSp>
        <p:grpSp>
          <p:nvGrpSpPr>
            <p:cNvPr id="7" name="Gruppieren 38"/>
            <p:cNvGrpSpPr>
              <a:grpSpLocks noChangeAspect="1"/>
            </p:cNvGrpSpPr>
            <p:nvPr/>
          </p:nvGrpSpPr>
          <p:grpSpPr bwMode="auto">
            <a:xfrm>
              <a:off x="2913724" y="1772816"/>
              <a:ext cx="540000" cy="899100"/>
              <a:chOff x="1188360" y="2988360"/>
              <a:chExt cx="720000" cy="1198800"/>
            </a:xfrm>
          </p:grpSpPr>
          <p:pic>
            <p:nvPicPr>
              <p:cNvPr id="19500" name="Grafik 49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501" name="Grafik 50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499" name="Textfeld 51"/>
            <p:cNvSpPr txBox="1">
              <a:spLocks noChangeArrowheads="1"/>
            </p:cNvSpPr>
            <p:nvPr/>
          </p:nvSpPr>
          <p:spPr bwMode="auto">
            <a:xfrm>
              <a:off x="2481701" y="2946430"/>
              <a:ext cx="1789259" cy="338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 dirty="0" smtClean="0">
                  <a:latin typeface="Calibri" pitchFamily="34" charset="0"/>
                </a:rPr>
                <a:t>ENC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(T,MAC</a:t>
              </a:r>
              <a:r>
                <a:rPr lang="de-DE" sz="1600" baseline="-25000" dirty="0" smtClean="0">
                  <a:latin typeface="cmmi10" pitchFamily="34" charset="0"/>
                </a:rPr>
                <a:t>K</a:t>
              </a:r>
              <a:r>
                <a:rPr lang="de-DE" sz="1600" dirty="0" smtClean="0">
                  <a:latin typeface="Calibri" pitchFamily="34" charset="0"/>
                </a:rPr>
                <a:t>(0|T</a:t>
              </a:r>
              <a:r>
                <a:rPr lang="de-DE" sz="1600" dirty="0">
                  <a:latin typeface="Calibri" pitchFamily="34" charset="0"/>
                </a:rPr>
                <a:t>))</a:t>
              </a:r>
            </a:p>
          </p:txBody>
        </p:sp>
      </p:grp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900113" y="3357563"/>
            <a:ext cx="2581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is good for MAC and ENC.</a:t>
            </a:r>
          </a:p>
        </p:txBody>
      </p:sp>
      <p:grpSp>
        <p:nvGrpSpPr>
          <p:cNvPr id="8" name="Gruppieren 38"/>
          <p:cNvGrpSpPr>
            <a:grpSpLocks/>
          </p:cNvGrpSpPr>
          <p:nvPr/>
        </p:nvGrpSpPr>
        <p:grpSpPr bwMode="auto">
          <a:xfrm>
            <a:off x="1187450" y="3428998"/>
            <a:ext cx="6936857" cy="646331"/>
            <a:chOff x="827584" y="4895997"/>
            <a:chExt cx="6936183" cy="646549"/>
          </a:xfrm>
        </p:grpSpPr>
        <p:sp>
          <p:nvSpPr>
            <p:cNvPr id="19492" name="Freihandform 56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19493" name="Textfeld 57"/>
            <p:cNvSpPr txBox="1">
              <a:spLocks noChangeArrowheads="1"/>
            </p:cNvSpPr>
            <p:nvPr/>
          </p:nvSpPr>
          <p:spPr bwMode="auto">
            <a:xfrm>
              <a:off x="1330900" y="4895997"/>
              <a:ext cx="6432867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First step: Define the primitive </a:t>
              </a:r>
              <a:r>
                <a:rPr lang="de-DE" dirty="0" smtClean="0">
                  <a:solidFill>
                    <a:schemeClr val="tx1"/>
                  </a:solidFill>
                  <a:latin typeface="cmmi10"/>
                  <a:sym typeface="Symbol"/>
                </a:rPr>
                <a:t></a:t>
              </a:r>
              <a:r>
                <a:rPr lang="de-DE" dirty="0" smtClean="0">
                  <a:latin typeface="Calibri" pitchFamily="34" charset="0"/>
                </a:rPr>
                <a:t>: </a:t>
              </a:r>
              <a:r>
                <a:rPr lang="de-DE" dirty="0">
                  <a:latin typeface="Calibri" pitchFamily="34" charset="0"/>
                </a:rPr>
                <a:t>Mixed primitive of MAC and ENC,</a:t>
              </a:r>
            </a:p>
            <a:p>
              <a:r>
                <a:rPr lang="de-DE" dirty="0">
                  <a:latin typeface="Calibri" pitchFamily="34" charset="0"/>
                </a:rPr>
                <a:t>i.e.: The adversary wins if she breaks at least one of them.</a:t>
              </a:r>
            </a:p>
          </p:txBody>
        </p:sp>
      </p:grpSp>
      <p:grpSp>
        <p:nvGrpSpPr>
          <p:cNvPr id="9" name="Gruppieren 38"/>
          <p:cNvGrpSpPr>
            <a:grpSpLocks/>
          </p:cNvGrpSpPr>
          <p:nvPr/>
        </p:nvGrpSpPr>
        <p:grpSpPr bwMode="auto">
          <a:xfrm>
            <a:off x="1187450" y="4016375"/>
            <a:ext cx="6589713" cy="646113"/>
            <a:chOff x="827584" y="4896000"/>
            <a:chExt cx="6589518" cy="646331"/>
          </a:xfrm>
        </p:grpSpPr>
        <p:sp>
          <p:nvSpPr>
            <p:cNvPr id="19490" name="Freihandform 59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19491" name="Textfeld 60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648119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Additional modification: Weak primitive, i.e. the adversary may not</a:t>
              </a:r>
            </a:p>
            <a:p>
              <a:r>
                <a:rPr lang="de-DE" dirty="0">
                  <a:latin typeface="Calibri" pitchFamily="34" charset="0"/>
                </a:rPr>
                <a:t>output a forgery for the message </a:t>
              </a:r>
              <a:r>
                <a:rPr lang="de-DE" dirty="0" smtClean="0">
                  <a:latin typeface="Calibri" pitchFamily="34" charset="0"/>
                </a:rPr>
                <a:t>MAC</a:t>
              </a:r>
              <a:r>
                <a:rPr lang="de-DE" baseline="-25000" dirty="0" smtClean="0">
                  <a:latin typeface="cmmi10" pitchFamily="34" charset="0"/>
                </a:rPr>
                <a:t>K</a:t>
              </a:r>
              <a:r>
                <a:rPr lang="de-DE" dirty="0" smtClean="0">
                  <a:latin typeface="Calibri" pitchFamily="34" charset="0"/>
                </a:rPr>
                <a:t> </a:t>
              </a:r>
              <a:r>
                <a:rPr lang="de-DE" dirty="0">
                  <a:latin typeface="Calibri" pitchFamily="34" charset="0"/>
                </a:rPr>
                <a:t>(0|Transcript).</a:t>
              </a:r>
            </a:p>
          </p:txBody>
        </p:sp>
      </p:grpSp>
      <p:grpSp>
        <p:nvGrpSpPr>
          <p:cNvPr id="10" name="Gruppieren 38"/>
          <p:cNvGrpSpPr>
            <a:grpSpLocks/>
          </p:cNvGrpSpPr>
          <p:nvPr/>
        </p:nvGrpSpPr>
        <p:grpSpPr bwMode="auto">
          <a:xfrm>
            <a:off x="1187450" y="4592638"/>
            <a:ext cx="6094413" cy="646112"/>
            <a:chOff x="827584" y="4896000"/>
            <a:chExt cx="6094126" cy="646331"/>
          </a:xfrm>
        </p:grpSpPr>
        <p:sp>
          <p:nvSpPr>
            <p:cNvPr id="19488" name="Freihandform 62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19489" name="Textfeld 63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598580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Second Step: Show that except for the last message, the key </a:t>
              </a:r>
              <a:r>
                <a:rPr lang="de-DE" dirty="0" smtClean="0">
                  <a:latin typeface="cmmi10" pitchFamily="34" charset="0"/>
                </a:rPr>
                <a:t>K</a:t>
              </a:r>
              <a:endParaRPr lang="de-DE" dirty="0">
                <a:latin typeface="cmmi10" pitchFamily="34" charset="0"/>
              </a:endParaRPr>
            </a:p>
            <a:p>
              <a:r>
                <a:rPr lang="de-DE" dirty="0">
                  <a:latin typeface="Calibri" pitchFamily="34" charset="0"/>
                </a:rPr>
                <a:t>looks as good as random (using random oracles).</a:t>
              </a:r>
            </a:p>
          </p:txBody>
        </p:sp>
      </p:grpSp>
      <p:grpSp>
        <p:nvGrpSpPr>
          <p:cNvPr id="11" name="Gruppieren 38"/>
          <p:cNvGrpSpPr>
            <a:grpSpLocks/>
          </p:cNvGrpSpPr>
          <p:nvPr/>
        </p:nvGrpSpPr>
        <p:grpSpPr bwMode="auto">
          <a:xfrm>
            <a:off x="1187450" y="5157788"/>
            <a:ext cx="6464300" cy="646112"/>
            <a:chOff x="827584" y="4896000"/>
            <a:chExt cx="6464034" cy="646331"/>
          </a:xfrm>
        </p:grpSpPr>
        <p:sp>
          <p:nvSpPr>
            <p:cNvPr id="19486" name="Freihandform 65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19487" name="Textfeld 66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635571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Final Step: Games are as good as independent now. Reduce weak </a:t>
              </a:r>
            </a:p>
            <a:p>
              <a:r>
                <a:rPr lang="de-DE">
                  <a:latin typeface="Calibri" pitchFamily="34" charset="0"/>
                </a:rPr>
                <a:t>primitive to strong primitive.</a:t>
              </a:r>
            </a:p>
          </p:txBody>
        </p:sp>
      </p:grpSp>
      <p:grpSp>
        <p:nvGrpSpPr>
          <p:cNvPr id="12" name="Gruppieren 67"/>
          <p:cNvGrpSpPr>
            <a:grpSpLocks/>
          </p:cNvGrpSpPr>
          <p:nvPr/>
        </p:nvGrpSpPr>
        <p:grpSpPr bwMode="auto">
          <a:xfrm>
            <a:off x="5435600" y="1773238"/>
            <a:ext cx="2952750" cy="1733550"/>
            <a:chOff x="1187624" y="4149080"/>
            <a:chExt cx="2952328" cy="1733341"/>
          </a:xfrm>
        </p:grpSpPr>
        <p:grpSp>
          <p:nvGrpSpPr>
            <p:cNvPr id="13" name="Gruppieren 89"/>
            <p:cNvGrpSpPr>
              <a:grpSpLocks/>
            </p:cNvGrpSpPr>
            <p:nvPr/>
          </p:nvGrpSpPr>
          <p:grpSpPr bwMode="auto">
            <a:xfrm>
              <a:off x="2699792" y="4149080"/>
              <a:ext cx="1440160" cy="1656184"/>
              <a:chOff x="5940152" y="620688"/>
              <a:chExt cx="1440160" cy="1656184"/>
            </a:xfrm>
          </p:grpSpPr>
          <p:sp>
            <p:nvSpPr>
              <p:cNvPr id="93" name="Rechteck 92"/>
              <p:cNvSpPr/>
              <p:nvPr/>
            </p:nvSpPr>
            <p:spPr>
              <a:xfrm>
                <a:off x="5940656" y="620688"/>
                <a:ext cx="1439656" cy="576192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de-DE" sz="22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ke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94" name="Rechteck 93"/>
              <p:cNvSpPr/>
              <p:nvPr/>
            </p:nvSpPr>
            <p:spPr>
              <a:xfrm>
                <a:off x="5940656" y="1700058"/>
                <a:ext cx="1439656" cy="576192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de-DE" sz="2200" dirty="0" smtClean="0">
                    <a:solidFill>
                      <a:schemeClr val="tx1"/>
                    </a:solidFill>
                    <a:latin typeface="cmmi10"/>
                    <a:sym typeface="Symbol"/>
                  </a:rPr>
                  <a:t></a:t>
                </a:r>
                <a:endParaRPr lang="de-DE" sz="2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14" name="Gruppieren 20"/>
              <p:cNvGrpSpPr>
                <a:grpSpLocks/>
              </p:cNvGrpSpPr>
              <p:nvPr/>
            </p:nvGrpSpPr>
            <p:grpSpPr bwMode="auto">
              <a:xfrm>
                <a:off x="6649084" y="1197546"/>
                <a:ext cx="587212" cy="504056"/>
                <a:chOff x="2904668" y="2637706"/>
                <a:chExt cx="587212" cy="504056"/>
              </a:xfrm>
            </p:grpSpPr>
            <p:cxnSp>
              <p:nvCxnSpPr>
                <p:cNvPr id="96" name="Gerade Verbindung mit Pfeil 95"/>
                <p:cNvCxnSpPr>
                  <a:stCxn id="93" idx="2"/>
                  <a:endCxn id="94" idx="0"/>
                </p:cNvCxnSpPr>
                <p:nvPr/>
              </p:nvCxnSpPr>
              <p:spPr>
                <a:xfrm rot="5400000">
                  <a:off x="2663686" y="2888629"/>
                  <a:ext cx="504764" cy="1588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85" name="Textfeld 96"/>
                <p:cNvSpPr txBox="1">
                  <a:spLocks noChangeArrowheads="1"/>
                </p:cNvSpPr>
                <p:nvPr/>
              </p:nvSpPr>
              <p:spPr bwMode="auto">
                <a:xfrm>
                  <a:off x="2904668" y="2699628"/>
                  <a:ext cx="587212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de-DE">
                      <a:latin typeface="Calibri" pitchFamily="34" charset="0"/>
                    </a:rPr>
                    <a:t>keys</a:t>
                  </a:r>
                </a:p>
              </p:txBody>
            </p:sp>
          </p:grpSp>
        </p:grpSp>
        <p:grpSp>
          <p:nvGrpSpPr>
            <p:cNvPr id="15" name="Gruppieren 100"/>
            <p:cNvGrpSpPr>
              <a:grpSpLocks/>
            </p:cNvGrpSpPr>
            <p:nvPr/>
          </p:nvGrpSpPr>
          <p:grpSpPr bwMode="auto">
            <a:xfrm>
              <a:off x="1187624" y="4149080"/>
              <a:ext cx="1451029" cy="1733341"/>
              <a:chOff x="5281212" y="2343731"/>
              <a:chExt cx="1451029" cy="1733341"/>
            </a:xfrm>
          </p:grpSpPr>
          <p:sp>
            <p:nvSpPr>
              <p:cNvPr id="19470" name="Rechteck 70"/>
              <p:cNvSpPr>
                <a:spLocks noChangeArrowheads="1"/>
              </p:cNvSpPr>
              <p:nvPr/>
            </p:nvSpPr>
            <p:spPr bwMode="auto">
              <a:xfrm>
                <a:off x="5621957" y="2430972"/>
                <a:ext cx="53412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latin typeface="cmsy10" pitchFamily="34" charset="0"/>
                  </a:rPr>
                  <a:t>A</a:t>
                </a:r>
                <a:r>
                  <a:rPr lang="de-DE" sz="2400" baseline="-25000">
                    <a:latin typeface="Calibri" pitchFamily="34" charset="0"/>
                  </a:rPr>
                  <a:t>1</a:t>
                </a:r>
                <a:endParaRPr lang="de-DE" sz="2400">
                  <a:latin typeface="Calibri" pitchFamily="34" charset="0"/>
                </a:endParaRPr>
              </a:p>
            </p:txBody>
          </p:sp>
          <p:grpSp>
            <p:nvGrpSpPr>
              <p:cNvPr id="16" name="Gruppieren 75"/>
              <p:cNvGrpSpPr>
                <a:grpSpLocks/>
              </p:cNvGrpSpPr>
              <p:nvPr/>
            </p:nvGrpSpPr>
            <p:grpSpPr bwMode="auto">
              <a:xfrm>
                <a:off x="5474170" y="2343731"/>
                <a:ext cx="857702" cy="1733341"/>
                <a:chOff x="876526" y="4015349"/>
                <a:chExt cx="857702" cy="1733341"/>
              </a:xfrm>
            </p:grpSpPr>
            <p:sp>
              <p:nvSpPr>
                <p:cNvPr id="91" name="Bogen 90"/>
                <p:cNvSpPr/>
                <p:nvPr/>
              </p:nvSpPr>
              <p:spPr>
                <a:xfrm rot="3727820">
                  <a:off x="563714" y="4328850"/>
                  <a:ext cx="1301593" cy="674592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  <p:sp>
              <p:nvSpPr>
                <p:cNvPr id="92" name="Bogen 91"/>
                <p:cNvSpPr/>
                <p:nvPr/>
              </p:nvSpPr>
              <p:spPr>
                <a:xfrm rot="14640000">
                  <a:off x="746251" y="4760597"/>
                  <a:ext cx="1301593" cy="674591"/>
                </a:xfrm>
                <a:prstGeom prst="arc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/>
                </a:p>
              </p:txBody>
            </p:sp>
          </p:grpSp>
          <p:grpSp>
            <p:nvGrpSpPr>
              <p:cNvPr id="17" name="Gruppieren 72"/>
              <p:cNvGrpSpPr>
                <a:grpSpLocks/>
              </p:cNvGrpSpPr>
              <p:nvPr/>
            </p:nvGrpSpPr>
            <p:grpSpPr bwMode="auto">
              <a:xfrm>
                <a:off x="5633316" y="3481475"/>
                <a:ext cx="1088056" cy="461665"/>
                <a:chOff x="1035672" y="5153093"/>
                <a:chExt cx="1088056" cy="461665"/>
              </a:xfrm>
            </p:grpSpPr>
            <p:sp>
              <p:nvSpPr>
                <p:cNvPr id="19476" name="Rechteck 81"/>
                <p:cNvSpPr>
                  <a:spLocks noChangeArrowheads="1"/>
                </p:cNvSpPr>
                <p:nvPr/>
              </p:nvSpPr>
              <p:spPr bwMode="auto">
                <a:xfrm>
                  <a:off x="1035672" y="5153093"/>
                  <a:ext cx="53412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>
                      <a:latin typeface="cmsy10" pitchFamily="34" charset="0"/>
                    </a:rPr>
                    <a:t>A</a:t>
                  </a:r>
                  <a:r>
                    <a:rPr lang="de-DE" sz="2400" baseline="-25000">
                      <a:latin typeface="Calibri" pitchFamily="34" charset="0"/>
                    </a:rPr>
                    <a:t>2</a:t>
                  </a:r>
                  <a:endParaRPr lang="de-DE" sz="2400">
                    <a:latin typeface="Calibri" pitchFamily="34" charset="0"/>
                  </a:endParaRPr>
                </a:p>
              </p:txBody>
            </p:sp>
            <p:cxnSp>
              <p:nvCxnSpPr>
                <p:cNvPr id="89" name="Gerade Verbindung mit Pfeil 88"/>
                <p:cNvCxnSpPr/>
                <p:nvPr/>
              </p:nvCxnSpPr>
              <p:spPr>
                <a:xfrm>
                  <a:off x="1547045" y="5374085"/>
                  <a:ext cx="576181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mit Pfeil 89"/>
                <p:cNvCxnSpPr/>
                <p:nvPr/>
              </p:nvCxnSpPr>
              <p:spPr>
                <a:xfrm rot="10800000">
                  <a:off x="1547045" y="5445514"/>
                  <a:ext cx="576181" cy="0"/>
                </a:xfrm>
                <a:prstGeom prst="straightConnector1">
                  <a:avLst/>
                </a:prstGeom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473" name="Textfeld 74"/>
              <p:cNvSpPr txBox="1">
                <a:spLocks noChangeArrowheads="1"/>
              </p:cNvSpPr>
              <p:nvPr/>
            </p:nvSpPr>
            <p:spPr bwMode="auto">
              <a:xfrm>
                <a:off x="5281212" y="2910503"/>
                <a:ext cx="34881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>
                    <a:latin typeface="Calibri" pitchFamily="34" charset="0"/>
                  </a:rPr>
                  <a:t>st</a:t>
                </a:r>
              </a:p>
            </p:txBody>
          </p:sp>
          <p:cxnSp>
            <p:nvCxnSpPr>
              <p:cNvPr id="77" name="Gerade Verbindung mit Pfeil 76"/>
              <p:cNvCxnSpPr/>
              <p:nvPr/>
            </p:nvCxnSpPr>
            <p:spPr>
              <a:xfrm>
                <a:off x="6155800" y="2637383"/>
                <a:ext cx="576180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Gerade Verbindung mit Pfeil 80"/>
              <p:cNvCxnSpPr/>
              <p:nvPr/>
            </p:nvCxnSpPr>
            <p:spPr>
              <a:xfrm rot="10800000">
                <a:off x="6155800" y="2708812"/>
                <a:ext cx="576180" cy="0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el 2"/>
          <p:cNvSpPr txBox="1">
            <a:spLocks noGrp="1"/>
          </p:cNvSpPr>
          <p:nvPr>
            <p:ph type="title" idx="4294967295"/>
          </p:nvPr>
        </p:nvSpPr>
        <p:spPr>
          <a:xfrm>
            <a:off x="1600200" y="533400"/>
            <a:ext cx="5901272" cy="648512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3600" dirty="0" smtClean="0">
                <a:latin typeface="Arial" pitchFamily="34" charset="0"/>
                <a:ea typeface="MS Gothic" pitchFamily="49" charset="-128"/>
              </a:rPr>
              <a:t>Key-Independent Reduction</a:t>
            </a:r>
            <a:endParaRPr lang="en-US" sz="3600" dirty="0" smtClean="0">
              <a:latin typeface="cmmi10" pitchFamily="34" charset="0"/>
              <a:ea typeface="MS Gothic" pitchFamily="49" charset="-128"/>
            </a:endParaRPr>
          </a:p>
        </p:txBody>
      </p:sp>
      <p:sp>
        <p:nvSpPr>
          <p:cNvPr id="20484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971550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40"/>
          <p:cNvGrpSpPr>
            <a:grpSpLocks/>
          </p:cNvGrpSpPr>
          <p:nvPr/>
        </p:nvGrpSpPr>
        <p:grpSpPr bwMode="auto">
          <a:xfrm>
            <a:off x="1042988" y="3995738"/>
            <a:ext cx="6653212" cy="1520825"/>
            <a:chOff x="1043608" y="6156464"/>
            <a:chExt cx="6652889" cy="1521008"/>
          </a:xfrm>
        </p:grpSpPr>
        <p:grpSp>
          <p:nvGrpSpPr>
            <p:cNvPr id="3" name="Gruppieren 30"/>
            <p:cNvGrpSpPr>
              <a:grpSpLocks/>
            </p:cNvGrpSpPr>
            <p:nvPr/>
          </p:nvGrpSpPr>
          <p:grpSpPr bwMode="auto">
            <a:xfrm>
              <a:off x="1043608" y="6156464"/>
              <a:ext cx="4521329" cy="705600"/>
              <a:chOff x="1547639" y="1980000"/>
              <a:chExt cx="4521329" cy="705600"/>
            </a:xfrm>
          </p:grpSpPr>
          <p:pic>
            <p:nvPicPr>
              <p:cNvPr id="20512" name="Grafik 86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flipH="1">
                <a:off x="5364088" y="1980000"/>
                <a:ext cx="704880" cy="704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13" name="Grafik 87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47639" y="1980000"/>
                <a:ext cx="705970" cy="705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uppieren 12"/>
            <p:cNvGrpSpPr>
              <a:grpSpLocks/>
            </p:cNvGrpSpPr>
            <p:nvPr/>
          </p:nvGrpSpPr>
          <p:grpSpPr bwMode="auto">
            <a:xfrm>
              <a:off x="1907729" y="6552368"/>
              <a:ext cx="2880320" cy="181588"/>
              <a:chOff x="3059832" y="3240000"/>
              <a:chExt cx="2880320" cy="181588"/>
            </a:xfrm>
          </p:grpSpPr>
          <p:cxnSp>
            <p:nvCxnSpPr>
              <p:cNvPr id="85" name="Gerade Verbindung mit Pfeil 84"/>
              <p:cNvCxnSpPr/>
              <p:nvPr/>
            </p:nvCxnSpPr>
            <p:spPr>
              <a:xfrm>
                <a:off x="3059269" y="3239431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 Verbindung mit Pfeil 85"/>
              <p:cNvCxnSpPr/>
              <p:nvPr/>
            </p:nvCxnSpPr>
            <p:spPr>
              <a:xfrm rot="10800000">
                <a:off x="3059269" y="3420428"/>
                <a:ext cx="2881172" cy="1588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3"/>
            <p:cNvGrpSpPr>
              <a:grpSpLocks/>
            </p:cNvGrpSpPr>
            <p:nvPr/>
          </p:nvGrpSpPr>
          <p:grpSpPr bwMode="auto">
            <a:xfrm>
              <a:off x="1907729" y="6912368"/>
              <a:ext cx="2880320" cy="189040"/>
              <a:chOff x="3059832" y="3600000"/>
              <a:chExt cx="2880320" cy="189040"/>
            </a:xfrm>
          </p:grpSpPr>
          <p:cxnSp>
            <p:nvCxnSpPr>
              <p:cNvPr id="83" name="Gerade Verbindung mit Pfeil 82"/>
              <p:cNvCxnSpPr/>
              <p:nvPr/>
            </p:nvCxnSpPr>
            <p:spPr>
              <a:xfrm>
                <a:off x="3059269" y="3599837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Gerade Verbindung mit Pfeil 83"/>
              <p:cNvCxnSpPr/>
              <p:nvPr/>
            </p:nvCxnSpPr>
            <p:spPr>
              <a:xfrm rot="10800000">
                <a:off x="3059269" y="3787185"/>
                <a:ext cx="2881172" cy="1587"/>
              </a:xfrm>
              <a:prstGeom prst="straightConnector1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pieren 38"/>
            <p:cNvGrpSpPr>
              <a:grpSpLocks noChangeAspect="1"/>
            </p:cNvGrpSpPr>
            <p:nvPr/>
          </p:nvGrpSpPr>
          <p:grpSpPr bwMode="auto">
            <a:xfrm>
              <a:off x="2915841" y="6778372"/>
              <a:ext cx="540000" cy="899100"/>
              <a:chOff x="1188360" y="2988360"/>
              <a:chExt cx="720000" cy="1198800"/>
            </a:xfrm>
          </p:grpSpPr>
          <p:pic>
            <p:nvPicPr>
              <p:cNvPr id="20506" name="Grafik 78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188360" y="3031200"/>
                <a:ext cx="720000" cy="1155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07" name="Grafik 79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209960" y="2988360"/>
                <a:ext cx="607680" cy="2048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02" name="Textfeld 73"/>
            <p:cNvSpPr txBox="1">
              <a:spLocks noChangeArrowheads="1"/>
            </p:cNvSpPr>
            <p:nvPr/>
          </p:nvSpPr>
          <p:spPr bwMode="auto">
            <a:xfrm>
              <a:off x="2123728" y="6237312"/>
              <a:ext cx="250331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1600">
                  <a:latin typeface="Calibri" pitchFamily="34" charset="0"/>
                </a:rPr>
                <a:t>ENC</a:t>
              </a:r>
              <a:r>
                <a:rPr lang="de-DE" sz="1600" baseline="-25000">
                  <a:latin typeface="cmmi10" pitchFamily="34" charset="0"/>
                </a:rPr>
                <a:t>·</a:t>
              </a:r>
              <a:r>
                <a:rPr lang="de-DE" sz="1600">
                  <a:latin typeface="Calibri" pitchFamily="34" charset="0"/>
                </a:rPr>
                <a:t>(m,MAC</a:t>
              </a:r>
              <a:r>
                <a:rPr lang="de-DE" sz="1600" baseline="-25000">
                  <a:latin typeface="cmmi10" pitchFamily="34" charset="0"/>
                </a:rPr>
                <a:t>·</a:t>
              </a:r>
              <a:r>
                <a:rPr lang="de-DE" sz="1600">
                  <a:latin typeface="Calibri" pitchFamily="34" charset="0"/>
                </a:rPr>
                <a:t> (counter|m))</a:t>
              </a:r>
            </a:p>
          </p:txBody>
        </p:sp>
        <p:grpSp>
          <p:nvGrpSpPr>
            <p:cNvPr id="7" name="Gruppieren 53"/>
            <p:cNvGrpSpPr>
              <a:grpSpLocks/>
            </p:cNvGrpSpPr>
            <p:nvPr/>
          </p:nvGrpSpPr>
          <p:grpSpPr bwMode="auto">
            <a:xfrm>
              <a:off x="5940177" y="6165304"/>
              <a:ext cx="1756320" cy="1368152"/>
              <a:chOff x="6444208" y="1988840"/>
              <a:chExt cx="1756320" cy="1368152"/>
            </a:xfrm>
          </p:grpSpPr>
          <p:sp>
            <p:nvSpPr>
              <p:cNvPr id="76" name="Geschweifte Klammer rechts 75"/>
              <p:cNvSpPr/>
              <p:nvPr/>
            </p:nvSpPr>
            <p:spPr>
              <a:xfrm>
                <a:off x="6444838" y="1989526"/>
                <a:ext cx="215890" cy="1367002"/>
              </a:xfrm>
              <a:prstGeom prst="rightBrace">
                <a:avLst/>
              </a:prstGeom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20505" name="Textfeld 77"/>
              <p:cNvSpPr txBox="1">
                <a:spLocks noChangeArrowheads="1"/>
              </p:cNvSpPr>
              <p:nvPr/>
            </p:nvSpPr>
            <p:spPr bwMode="auto">
              <a:xfrm>
                <a:off x="6994236" y="2348880"/>
                <a:ext cx="1206292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DE">
                    <a:latin typeface="Calibri" pitchFamily="34" charset="0"/>
                  </a:rPr>
                  <a:t>TLS Record</a:t>
                </a:r>
              </a:p>
              <a:p>
                <a:pPr algn="ctr"/>
                <a:r>
                  <a:rPr lang="de-DE">
                    <a:latin typeface="Calibri" pitchFamily="34" charset="0"/>
                  </a:rPr>
                  <a:t>Layer</a:t>
                </a:r>
              </a:p>
            </p:txBody>
          </p:sp>
        </p:grpSp>
      </p:grpSp>
      <p:sp>
        <p:nvSpPr>
          <p:cNvPr id="20486" name="Textfeld 44"/>
          <p:cNvSpPr txBox="1">
            <a:spLocks noChangeArrowheads="1"/>
          </p:cNvSpPr>
          <p:nvPr/>
        </p:nvSpPr>
        <p:spPr bwMode="auto">
          <a:xfrm>
            <a:off x="900113" y="5508625"/>
            <a:ext cx="2579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reduces to MAC and ENC.</a:t>
            </a:r>
          </a:p>
        </p:txBody>
      </p:sp>
      <p:grpSp>
        <p:nvGrpSpPr>
          <p:cNvPr id="8" name="Gruppieren 38"/>
          <p:cNvGrpSpPr>
            <a:grpSpLocks/>
          </p:cNvGrpSpPr>
          <p:nvPr/>
        </p:nvGrpSpPr>
        <p:grpSpPr bwMode="auto">
          <a:xfrm>
            <a:off x="827088" y="2339975"/>
            <a:ext cx="6513512" cy="368300"/>
            <a:chOff x="827584" y="4896000"/>
            <a:chExt cx="6512381" cy="369332"/>
          </a:xfrm>
        </p:grpSpPr>
        <p:sp>
          <p:nvSpPr>
            <p:cNvPr id="20496" name="Freihandform 53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20497" name="Textfeld 56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640406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Show that the TLS Record Layer can be reduced to weak primitive.</a:t>
              </a:r>
            </a:p>
          </p:txBody>
        </p:sp>
      </p:grpSp>
      <p:grpSp>
        <p:nvGrpSpPr>
          <p:cNvPr id="9" name="Gruppieren 38"/>
          <p:cNvGrpSpPr>
            <a:grpSpLocks/>
          </p:cNvGrpSpPr>
          <p:nvPr/>
        </p:nvGrpSpPr>
        <p:grpSpPr bwMode="auto">
          <a:xfrm>
            <a:off x="827088" y="2700338"/>
            <a:ext cx="4006850" cy="368300"/>
            <a:chOff x="827584" y="4896000"/>
            <a:chExt cx="4005605" cy="369332"/>
          </a:xfrm>
        </p:grpSpPr>
        <p:sp>
          <p:nvSpPr>
            <p:cNvPr id="20494" name="Freihandform 58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20495" name="Textfeld 59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389728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Due to the use of counters, this is true.</a:t>
              </a:r>
            </a:p>
          </p:txBody>
        </p:sp>
      </p:grpSp>
      <p:grpSp>
        <p:nvGrpSpPr>
          <p:cNvPr id="10" name="Gruppieren 38"/>
          <p:cNvGrpSpPr>
            <a:grpSpLocks/>
          </p:cNvGrpSpPr>
          <p:nvPr/>
        </p:nvGrpSpPr>
        <p:grpSpPr bwMode="auto">
          <a:xfrm>
            <a:off x="827088" y="2998788"/>
            <a:ext cx="5618162" cy="646112"/>
            <a:chOff x="827584" y="4896000"/>
            <a:chExt cx="5617264" cy="646331"/>
          </a:xfrm>
        </p:grpSpPr>
        <p:sp>
          <p:nvSpPr>
            <p:cNvPr id="20492" name="Freihandform 61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20493" name="Textfeld 62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550894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The adversary may not output a forgery for the message </a:t>
              </a:r>
            </a:p>
            <a:p>
              <a:r>
                <a:rPr lang="de-DE">
                  <a:latin typeface="Calibri" pitchFamily="34" charset="0"/>
                </a:rPr>
                <a:t>ENC</a:t>
              </a:r>
              <a:r>
                <a:rPr lang="de-DE" baseline="-25000">
                  <a:latin typeface="cmmi10" pitchFamily="34" charset="0"/>
                </a:rPr>
                <a:t>·</a:t>
              </a:r>
              <a:r>
                <a:rPr lang="de-DE">
                  <a:latin typeface="Calibri" pitchFamily="34" charset="0"/>
                </a:rPr>
                <a:t>(T,MAC</a:t>
              </a:r>
              <a:r>
                <a:rPr lang="de-DE" baseline="-25000">
                  <a:latin typeface="cmmi10" pitchFamily="34" charset="0"/>
                </a:rPr>
                <a:t>·</a:t>
              </a:r>
              <a:r>
                <a:rPr lang="de-DE">
                  <a:latin typeface="Calibri" pitchFamily="34" charset="0"/>
                </a:rPr>
                <a:t>(0|T)).</a:t>
              </a:r>
            </a:p>
          </p:txBody>
        </p:sp>
      </p:grpSp>
      <p:cxnSp>
        <p:nvCxnSpPr>
          <p:cNvPr id="65" name="Gerade Verbindung mit Pfeil 64"/>
          <p:cNvCxnSpPr/>
          <p:nvPr/>
        </p:nvCxnSpPr>
        <p:spPr>
          <a:xfrm>
            <a:off x="2555875" y="3644900"/>
            <a:ext cx="1152525" cy="504825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feld 33"/>
          <p:cNvSpPr txBox="1">
            <a:spLocks noChangeArrowheads="1"/>
          </p:cNvSpPr>
          <p:nvPr/>
        </p:nvSpPr>
        <p:spPr bwMode="auto">
          <a:xfrm>
            <a:off x="919163" y="1701800"/>
            <a:ext cx="6892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alibri" pitchFamily="34" charset="0"/>
              </a:rPr>
              <a:t>Key-Independent Reduction:</a:t>
            </a:r>
          </a:p>
          <a:p>
            <a:r>
              <a:rPr lang="de-DE">
                <a:latin typeface="Calibri" pitchFamily="34" charset="0"/>
              </a:rPr>
              <a:t>If you break the authenticity of the channel, then you can forge a MAC.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Designed two composition theorems for key exchange protocols</a:t>
            </a:r>
          </a:p>
          <a:p>
            <a:r>
              <a:rPr lang="en-AU" dirty="0" smtClean="0"/>
              <a:t>For BR-security, identified public matching as a necessary condition for general </a:t>
            </a:r>
            <a:r>
              <a:rPr lang="en-AU" dirty="0" err="1" smtClean="0"/>
              <a:t>composability</a:t>
            </a:r>
            <a:endParaRPr lang="en-AU" dirty="0" smtClean="0"/>
          </a:p>
          <a:p>
            <a:r>
              <a:rPr lang="en-AU" dirty="0" smtClean="0"/>
              <a:t>For protocols that use the key in the design, gave an alternative route for compositional analysis (applied it to TLS)</a:t>
            </a:r>
          </a:p>
          <a:p>
            <a:r>
              <a:rPr lang="en-AU" dirty="0" smtClean="0"/>
              <a:t>More general game-based composition?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Universal </a:t>
            </a:r>
            <a:r>
              <a:rPr lang="en-AU" dirty="0" err="1" smtClean="0"/>
              <a:t>composability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89879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dirty="0" smtClean="0"/>
              <a:t>General composition results but...</a:t>
            </a:r>
          </a:p>
          <a:p>
            <a:pPr marL="342900" indent="-342900">
              <a:buFont typeface="Arial" pitchFamily="34" charset="0"/>
              <a:buChar char="•"/>
            </a:pPr>
            <a:endParaRPr lang="en-AU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/>
              <a:t>Too general?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AU" dirty="0" smtClean="0"/>
              <a:t>Assume </a:t>
            </a:r>
            <a:r>
              <a:rPr lang="en-AU" dirty="0" err="1" smtClean="0"/>
              <a:t>preestablished</a:t>
            </a:r>
            <a:r>
              <a:rPr lang="en-AU" dirty="0" smtClean="0"/>
              <a:t> session ids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AU" dirty="0" smtClean="0"/>
              <a:t>Generic (but not general) mechanism for dealing with shared state (JUC theorem)</a:t>
            </a:r>
            <a:br>
              <a:rPr lang="en-AU" dirty="0" smtClean="0"/>
            </a:br>
            <a:endParaRPr lang="en-AU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/>
              <a:t>Too demanding?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AU" dirty="0" smtClean="0"/>
              <a:t>Does not support well adaptive corruption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AU" dirty="0" smtClean="0"/>
              <a:t>Commitment problem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AU" dirty="0"/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/>
              <a:t>Does not seem to be easily applicable to practical protocols</a:t>
            </a:r>
          </a:p>
          <a:p>
            <a:endParaRPr lang="en-AU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AU" dirty="0"/>
          </a:p>
          <a:p>
            <a:pPr marL="342900" indent="-342900">
              <a:buFont typeface="Arial" pitchFamily="34" charset="0"/>
              <a:buChar char="•"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el 2"/>
          <p:cNvSpPr txBox="1">
            <a:spLocks noGrp="1"/>
          </p:cNvSpPr>
          <p:nvPr>
            <p:ph type="title" idx="4294967295"/>
          </p:nvPr>
        </p:nvSpPr>
        <p:spPr>
          <a:xfrm>
            <a:off x="1484919" y="783025"/>
            <a:ext cx="6439881" cy="648512"/>
          </a:xfrm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>
                <a:srgbClr val="333333"/>
              </a:buClr>
            </a:pPr>
            <a:r>
              <a:rPr lang="en-US" sz="3600" dirty="0" err="1" smtClean="0">
                <a:latin typeface="Arial" pitchFamily="34" charset="0"/>
                <a:ea typeface="MS Gothic" pitchFamily="49" charset="-128"/>
              </a:rPr>
              <a:t>Bellare-Rogaway</a:t>
            </a:r>
            <a:r>
              <a:rPr lang="en-US" sz="3600" dirty="0" smtClean="0">
                <a:latin typeface="Arial" pitchFamily="34" charset="0"/>
                <a:ea typeface="MS Gothic" pitchFamily="49" charset="-128"/>
              </a:rPr>
              <a:t> Security(BR)</a:t>
            </a:r>
            <a:endParaRPr lang="en-US" dirty="0" smtClean="0">
              <a:latin typeface="Arial" pitchFamily="34" charset="0"/>
              <a:ea typeface="MS Gothic" pitchFamily="49" charset="-128"/>
            </a:endParaRPr>
          </a:p>
        </p:txBody>
      </p:sp>
      <p:sp>
        <p:nvSpPr>
          <p:cNvPr id="7172" name="Textplatzhalter 3"/>
          <p:cNvSpPr txBox="1">
            <a:spLocks noGrp="1"/>
          </p:cNvSpPr>
          <p:nvPr>
            <p:ph type="body" idx="4294967295"/>
          </p:nvPr>
        </p:nvSpPr>
        <p:spPr>
          <a:xfrm>
            <a:off x="611188" y="1881188"/>
            <a:ext cx="7956550" cy="3960812"/>
          </a:xfrm>
        </p:spPr>
        <p:txBody>
          <a:bodyPr wrap="none" lIns="90000" tIns="46800" rIns="90000" bIns="46800">
            <a:spAutoFit/>
          </a:bodyPr>
          <a:lstStyle/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  <a:p>
            <a:pPr marL="265113" indent="-265113" eaLnBrk="1" hangingPunct="1">
              <a:buClr>
                <a:srgbClr val="333333"/>
              </a:buClr>
              <a:buFont typeface="Wingdings" pitchFamily="2" charset="2"/>
              <a:buNone/>
            </a:pPr>
            <a:endParaRPr lang="en-US" smtClean="0">
              <a:latin typeface="Arial" pitchFamily="34" charset="0"/>
              <a:ea typeface="MS Gothic" pitchFamily="49" charset="-128"/>
            </a:endParaRPr>
          </a:p>
        </p:txBody>
      </p:sp>
      <p:grpSp>
        <p:nvGrpSpPr>
          <p:cNvPr id="2" name="Gruppieren 30"/>
          <p:cNvGrpSpPr>
            <a:grpSpLocks/>
          </p:cNvGrpSpPr>
          <p:nvPr/>
        </p:nvGrpSpPr>
        <p:grpSpPr bwMode="auto">
          <a:xfrm>
            <a:off x="1547813" y="1979613"/>
            <a:ext cx="4521200" cy="706437"/>
            <a:chOff x="1547639" y="1980000"/>
            <a:chExt cx="4521329" cy="705600"/>
          </a:xfrm>
        </p:grpSpPr>
        <p:pic>
          <p:nvPicPr>
            <p:cNvPr id="7201" name="Grafik 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64088" y="1980000"/>
              <a:ext cx="704880" cy="704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02" name="Grafik 7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39" y="1980000"/>
              <a:ext cx="705970" cy="70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2"/>
          <p:cNvGrpSpPr>
            <a:grpSpLocks/>
          </p:cNvGrpSpPr>
          <p:nvPr/>
        </p:nvGrpSpPr>
        <p:grpSpPr bwMode="auto">
          <a:xfrm>
            <a:off x="2411413" y="2376488"/>
            <a:ext cx="2881312" cy="180975"/>
            <a:chOff x="3059832" y="3240000"/>
            <a:chExt cx="2880320" cy="181588"/>
          </a:xfrm>
        </p:grpSpPr>
        <p:cxnSp>
          <p:nvCxnSpPr>
            <p:cNvPr id="33" name="Gerade Verbindung mit Pfeil 32"/>
            <p:cNvCxnSpPr/>
            <p:nvPr/>
          </p:nvCxnSpPr>
          <p:spPr>
            <a:xfrm>
              <a:off x="3059832" y="3240000"/>
              <a:ext cx="2880320" cy="1592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 rot="10800000">
              <a:off x="3059832" y="3419995"/>
              <a:ext cx="2880320" cy="1593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3"/>
          <p:cNvGrpSpPr>
            <a:grpSpLocks/>
          </p:cNvGrpSpPr>
          <p:nvPr/>
        </p:nvGrpSpPr>
        <p:grpSpPr bwMode="auto">
          <a:xfrm>
            <a:off x="2411413" y="2735263"/>
            <a:ext cx="2881312" cy="188912"/>
            <a:chOff x="3059832" y="3600000"/>
            <a:chExt cx="2880320" cy="189040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3059832" y="3600000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/>
            <p:nvPr/>
          </p:nvCxnSpPr>
          <p:spPr>
            <a:xfrm rot="10800000">
              <a:off x="3059832" y="3787452"/>
              <a:ext cx="2880320" cy="1588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7"/>
          <p:cNvGrpSpPr>
            <a:grpSpLocks/>
          </p:cNvGrpSpPr>
          <p:nvPr/>
        </p:nvGrpSpPr>
        <p:grpSpPr bwMode="auto">
          <a:xfrm>
            <a:off x="1692275" y="2998788"/>
            <a:ext cx="4200884" cy="430887"/>
            <a:chOff x="1691680" y="2998113"/>
            <a:chExt cx="4202231" cy="431563"/>
          </a:xfrm>
        </p:grpSpPr>
        <p:sp>
          <p:nvSpPr>
            <p:cNvPr id="7195" name="Textfeld 14"/>
            <p:cNvSpPr txBox="1">
              <a:spLocks noChangeArrowheads="1"/>
            </p:cNvSpPr>
            <p:nvPr/>
          </p:nvSpPr>
          <p:spPr bwMode="auto">
            <a:xfrm>
              <a:off x="1691680" y="2998113"/>
              <a:ext cx="372337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 pitchFamily="34" charset="0"/>
                </a:rPr>
                <a:t>K</a:t>
              </a:r>
              <a:endParaRPr lang="de-DE" sz="2200" dirty="0">
                <a:latin typeface="cmmi10" pitchFamily="34" charset="0"/>
              </a:endParaRPr>
            </a:p>
          </p:txBody>
        </p:sp>
        <p:sp>
          <p:nvSpPr>
            <p:cNvPr id="7196" name="Textfeld 15"/>
            <p:cNvSpPr txBox="1">
              <a:spLocks noChangeArrowheads="1"/>
            </p:cNvSpPr>
            <p:nvPr/>
          </p:nvSpPr>
          <p:spPr bwMode="auto">
            <a:xfrm>
              <a:off x="5521574" y="2998113"/>
              <a:ext cx="372337" cy="431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200" dirty="0" smtClean="0">
                  <a:latin typeface="cmmi10" pitchFamily="34" charset="0"/>
                </a:rPr>
                <a:t>K</a:t>
              </a:r>
              <a:endParaRPr lang="de-DE" sz="2200" dirty="0">
                <a:latin typeface="cmmi10" pitchFamily="34" charset="0"/>
              </a:endParaRPr>
            </a:p>
          </p:txBody>
        </p:sp>
      </p:grpSp>
      <p:sp>
        <p:nvSpPr>
          <p:cNvPr id="7177" name="Freihandform 23"/>
          <p:cNvSpPr>
            <a:spLocks/>
          </p:cNvSpPr>
          <p:nvPr/>
        </p:nvSpPr>
        <p:spPr bwMode="auto">
          <a:xfrm>
            <a:off x="1979613" y="5516563"/>
            <a:ext cx="0" cy="0"/>
          </a:xfrm>
          <a:custGeom>
            <a:avLst/>
            <a:gdLst>
              <a:gd name="T0" fmla="*/ 0 w 1000"/>
              <a:gd name="T1" fmla="*/ 0 w 1000"/>
              <a:gd name="T2" fmla="*/ 0 w 1000"/>
              <a:gd name="T3" fmla="*/ 0 w 1000"/>
              <a:gd name="T4" fmla="*/ 17694720 60000 65536"/>
              <a:gd name="T5" fmla="*/ 11796480 60000 65536"/>
              <a:gd name="T6" fmla="*/ 5898240 60000 65536"/>
              <a:gd name="T7" fmla="*/ 0 60000 65536"/>
              <a:gd name="T8" fmla="*/ 0 w 1000"/>
              <a:gd name="T9" fmla="*/ 1000 w 1000"/>
            </a:gdLst>
            <a:ahLst/>
            <a:cxnLst>
              <a:cxn ang="T4">
                <a:pos x="T0" y="0"/>
              </a:cxn>
              <a:cxn ang="T5">
                <a:pos x="T1" y="0"/>
              </a:cxn>
              <a:cxn ang="T6">
                <a:pos x="T2" y="0"/>
              </a:cxn>
              <a:cxn ang="T7">
                <a:pos x="T3" y="0"/>
              </a:cxn>
            </a:cxnLst>
            <a:rect l="T8" t="0" r="T9" b="0"/>
            <a:pathLst>
              <a:path w="1000" fill="none">
                <a:moveTo>
                  <a:pt x="0" y="0"/>
                </a:moveTo>
                <a:lnTo>
                  <a:pt x="1000" y="0"/>
                </a:lnTo>
              </a:path>
            </a:pathLst>
          </a:custGeom>
          <a:noFill/>
          <a:ln w="0">
            <a:solidFill>
              <a:srgbClr val="FF950E"/>
            </a:solidFill>
            <a:prstDash val="solid"/>
            <a:round/>
            <a:headEnd/>
            <a:tailEnd type="triangle" w="lg" len="lg"/>
          </a:ln>
        </p:spPr>
        <p:txBody>
          <a:bodyPr lIns="90000" tIns="45000" rIns="90000" bIns="45000" anchor="ctr" anchorCtr="1"/>
          <a:lstStyle/>
          <a:p>
            <a:endParaRPr lang="en-AU"/>
          </a:p>
        </p:txBody>
      </p:sp>
      <p:grpSp>
        <p:nvGrpSpPr>
          <p:cNvPr id="6" name="Gruppieren 38"/>
          <p:cNvGrpSpPr>
            <a:grpSpLocks/>
          </p:cNvGrpSpPr>
          <p:nvPr/>
        </p:nvGrpSpPr>
        <p:grpSpPr bwMode="auto">
          <a:xfrm>
            <a:off x="827088" y="3527423"/>
            <a:ext cx="6480515" cy="369332"/>
            <a:chOff x="827584" y="4896000"/>
            <a:chExt cx="6480429" cy="368777"/>
          </a:xfrm>
        </p:grpSpPr>
        <p:sp>
          <p:nvSpPr>
            <p:cNvPr id="7193" name="Freihandform 26"/>
            <p:cNvSpPr>
              <a:spLocks/>
            </p:cNvSpPr>
            <p:nvPr/>
          </p:nvSpPr>
          <p:spPr bwMode="auto">
            <a:xfrm>
              <a:off x="827584" y="5085184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7194" name="Textfeld 27"/>
            <p:cNvSpPr txBox="1">
              <a:spLocks noChangeArrowheads="1"/>
            </p:cNvSpPr>
            <p:nvPr/>
          </p:nvSpPr>
          <p:spPr bwMode="auto">
            <a:xfrm>
              <a:off x="935904" y="4896000"/>
              <a:ext cx="6372109" cy="368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The adversary controls the network and can mount insider </a:t>
              </a:r>
              <a:r>
                <a:rPr lang="de-DE" dirty="0" smtClean="0">
                  <a:latin typeface="Calibri" pitchFamily="34" charset="0"/>
                </a:rPr>
                <a:t>attacks</a:t>
              </a:r>
              <a:endParaRPr lang="de-DE" dirty="0">
                <a:latin typeface="Calibri" pitchFamily="34" charset="0"/>
              </a:endParaRPr>
            </a:p>
          </p:txBody>
        </p:sp>
      </p:grpSp>
      <p:grpSp>
        <p:nvGrpSpPr>
          <p:cNvPr id="7" name="Gruppieren 39"/>
          <p:cNvGrpSpPr>
            <a:grpSpLocks/>
          </p:cNvGrpSpPr>
          <p:nvPr/>
        </p:nvGrpSpPr>
        <p:grpSpPr bwMode="auto">
          <a:xfrm>
            <a:off x="827088" y="3851275"/>
            <a:ext cx="5076825" cy="369888"/>
            <a:chOff x="827584" y="5219908"/>
            <a:chExt cx="5076796" cy="369332"/>
          </a:xfrm>
        </p:grpSpPr>
        <p:sp>
          <p:nvSpPr>
            <p:cNvPr id="7191" name="Freihandform 28"/>
            <p:cNvSpPr>
              <a:spLocks/>
            </p:cNvSpPr>
            <p:nvPr/>
          </p:nvSpPr>
          <p:spPr bwMode="auto">
            <a:xfrm>
              <a:off x="827584" y="5409092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7192" name="Textfeld 31"/>
            <p:cNvSpPr txBox="1">
              <a:spLocks noChangeArrowheads="1"/>
            </p:cNvSpPr>
            <p:nvPr/>
          </p:nvSpPr>
          <p:spPr bwMode="auto">
            <a:xfrm>
              <a:off x="935904" y="5219908"/>
              <a:ext cx="4968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Keys should be indistinguishable from random, i.e.:</a:t>
              </a:r>
            </a:p>
          </p:txBody>
        </p:sp>
      </p:grpSp>
      <p:grpSp>
        <p:nvGrpSpPr>
          <p:cNvPr id="8" name="Gruppieren 38"/>
          <p:cNvGrpSpPr>
            <a:grpSpLocks/>
          </p:cNvGrpSpPr>
          <p:nvPr/>
        </p:nvGrpSpPr>
        <p:grpSpPr bwMode="auto">
          <a:xfrm>
            <a:off x="3419475" y="1916113"/>
            <a:ext cx="720725" cy="1200150"/>
            <a:chOff x="1188360" y="2988360"/>
            <a:chExt cx="720000" cy="1198800"/>
          </a:xfrm>
        </p:grpSpPr>
        <p:pic>
          <p:nvPicPr>
            <p:cNvPr id="7189" name="Grafik 39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88360" y="3031200"/>
              <a:ext cx="720000" cy="115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0" name="Grafik 40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09960" y="2988360"/>
              <a:ext cx="607680" cy="204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uppieren 39"/>
          <p:cNvGrpSpPr>
            <a:grpSpLocks/>
          </p:cNvGrpSpPr>
          <p:nvPr/>
        </p:nvGrpSpPr>
        <p:grpSpPr bwMode="auto">
          <a:xfrm>
            <a:off x="827088" y="5400675"/>
            <a:ext cx="7736378" cy="369332"/>
            <a:chOff x="827584" y="5219910"/>
            <a:chExt cx="7735808" cy="370367"/>
          </a:xfrm>
        </p:grpSpPr>
        <p:sp>
          <p:nvSpPr>
            <p:cNvPr id="7187" name="Freihandform 50"/>
            <p:cNvSpPr>
              <a:spLocks/>
            </p:cNvSpPr>
            <p:nvPr/>
          </p:nvSpPr>
          <p:spPr bwMode="auto">
            <a:xfrm>
              <a:off x="827584" y="5409092"/>
              <a:ext cx="108000" cy="0"/>
            </a:xfrm>
            <a:custGeom>
              <a:avLst/>
              <a:gdLst>
                <a:gd name="T0" fmla="*/ 5832000 w 1000"/>
                <a:gd name="T1" fmla="*/ 0 w 1000"/>
                <a:gd name="T2" fmla="*/ 5832000 w 1000"/>
                <a:gd name="T3" fmla="*/ 11664001 w 1000"/>
                <a:gd name="T4" fmla="*/ 17694720 60000 65536"/>
                <a:gd name="T5" fmla="*/ 11796480 60000 65536"/>
                <a:gd name="T6" fmla="*/ 5898240 60000 65536"/>
                <a:gd name="T7" fmla="*/ 0 60000 65536"/>
                <a:gd name="T8" fmla="*/ 0 w 1000"/>
                <a:gd name="T9" fmla="*/ 1000 w 1000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1000" fill="none">
                  <a:moveTo>
                    <a:pt x="0" y="0"/>
                  </a:moveTo>
                  <a:lnTo>
                    <a:pt x="1000" y="0"/>
                  </a:lnTo>
                </a:path>
              </a:pathLst>
            </a:custGeom>
            <a:noFill/>
            <a:ln w="0">
              <a:solidFill>
                <a:srgbClr val="FF950E"/>
              </a:solidFill>
              <a:prstDash val="solid"/>
              <a:round/>
              <a:headEnd/>
              <a:tailEnd type="triangle" w="lg" len="lg"/>
            </a:ln>
          </p:spPr>
          <p:txBody>
            <a:bodyPr lIns="90000" tIns="45000" rIns="90000" bIns="45000" anchor="ctr" anchorCtr="1"/>
            <a:lstStyle/>
            <a:p>
              <a:endParaRPr lang="en-AU"/>
            </a:p>
          </p:txBody>
        </p:sp>
        <p:sp>
          <p:nvSpPr>
            <p:cNvPr id="7188" name="Textfeld 51"/>
            <p:cNvSpPr txBox="1">
              <a:spLocks noChangeArrowheads="1"/>
            </p:cNvSpPr>
            <p:nvPr/>
          </p:nvSpPr>
          <p:spPr bwMode="auto">
            <a:xfrm>
              <a:off x="935904" y="5219910"/>
              <a:ext cx="7627488" cy="37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atin typeface="Calibri" pitchFamily="34" charset="0"/>
                </a:rPr>
                <a:t>Intuition: If keys are as good as random, they </a:t>
              </a:r>
              <a:r>
                <a:rPr lang="de-DE" dirty="0" smtClean="0">
                  <a:latin typeface="Calibri" pitchFamily="34" charset="0"/>
                </a:rPr>
                <a:t>can later be used for applications.</a:t>
              </a:r>
              <a:endParaRPr lang="de-DE" dirty="0">
                <a:latin typeface="Calibri" pitchFamily="34" charset="0"/>
              </a:endParaRPr>
            </a:p>
          </p:txBody>
        </p:sp>
      </p:grpSp>
      <p:grpSp>
        <p:nvGrpSpPr>
          <p:cNvPr id="10" name="Gruppieren 53"/>
          <p:cNvGrpSpPr>
            <a:grpSpLocks/>
          </p:cNvGrpSpPr>
          <p:nvPr/>
        </p:nvGrpSpPr>
        <p:grpSpPr bwMode="auto">
          <a:xfrm>
            <a:off x="1368425" y="4319588"/>
            <a:ext cx="6329363" cy="936625"/>
            <a:chOff x="1368000" y="4365104"/>
            <a:chExt cx="6329040" cy="936104"/>
          </a:xfrm>
        </p:grpSpPr>
        <p:grpSp>
          <p:nvGrpSpPr>
            <p:cNvPr id="13" name="Gruppieren 48"/>
            <p:cNvGrpSpPr>
              <a:grpSpLocks/>
            </p:cNvGrpSpPr>
            <p:nvPr/>
          </p:nvGrpSpPr>
          <p:grpSpPr bwMode="auto">
            <a:xfrm>
              <a:off x="1368000" y="4365104"/>
              <a:ext cx="6329040" cy="657364"/>
              <a:chOff x="1368000" y="4365104"/>
              <a:chExt cx="6329040" cy="657364"/>
            </a:xfrm>
          </p:grpSpPr>
          <p:sp>
            <p:nvSpPr>
              <p:cNvPr id="7185" name="Textfeld 44"/>
              <p:cNvSpPr txBox="1">
                <a:spLocks noChangeArrowheads="1"/>
              </p:cNvSpPr>
              <p:nvPr/>
            </p:nvSpPr>
            <p:spPr bwMode="auto">
              <a:xfrm>
                <a:off x="1368000" y="4365104"/>
                <a:ext cx="62703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>
                    <a:latin typeface="Calibri" pitchFamily="34" charset="0"/>
                  </a:rPr>
                  <a:t>The adversary chooses a session between two honest users and</a:t>
                </a:r>
              </a:p>
            </p:txBody>
          </p:sp>
          <p:sp>
            <p:nvSpPr>
              <p:cNvPr id="7186" name="Textfeld 46"/>
              <p:cNvSpPr txBox="1">
                <a:spLocks noChangeArrowheads="1"/>
              </p:cNvSpPr>
              <p:nvPr/>
            </p:nvSpPr>
            <p:spPr bwMode="auto">
              <a:xfrm>
                <a:off x="1368000" y="4653136"/>
                <a:ext cx="63290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de-DE">
                    <a:latin typeface="Calibri" pitchFamily="34" charset="0"/>
                  </a:rPr>
                  <a:t>either gets the session key or a value drawn uniformly from</a:t>
                </a:r>
                <a:r>
                  <a:rPr lang="de-DE"/>
                  <a:t> </a:t>
                </a:r>
                <a:r>
                  <a:rPr lang="de-DE" sz="1600"/>
                  <a:t>{</a:t>
                </a:r>
                <a:r>
                  <a:rPr lang="de-DE" sz="1400"/>
                  <a:t>0,1</a:t>
                </a:r>
                <a:r>
                  <a:rPr lang="de-DE" sz="1600"/>
                  <a:t>}</a:t>
                </a:r>
                <a:r>
                  <a:rPr lang="de-DE" baseline="30000">
                    <a:latin typeface="Calibri" pitchFamily="34" charset="0"/>
                  </a:rPr>
                  <a:t>n</a:t>
                </a:r>
                <a:r>
                  <a:rPr lang="de-DE">
                    <a:latin typeface="Calibri" pitchFamily="34" charset="0"/>
                  </a:rPr>
                  <a:t>.</a:t>
                </a:r>
                <a:endParaRPr lang="de-DE" sz="1600" baseline="30000">
                  <a:latin typeface="Calibri" pitchFamily="34" charset="0"/>
                </a:endParaRPr>
              </a:p>
            </p:txBody>
          </p:sp>
        </p:grpSp>
        <p:sp>
          <p:nvSpPr>
            <p:cNvPr id="7184" name="Textfeld 52"/>
            <p:cNvSpPr txBox="1">
              <a:spLocks noChangeArrowheads="1"/>
            </p:cNvSpPr>
            <p:nvPr/>
          </p:nvSpPr>
          <p:spPr bwMode="auto">
            <a:xfrm>
              <a:off x="1368000" y="4931876"/>
              <a:ext cx="5365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alibri" pitchFamily="34" charset="0"/>
                </a:rPr>
                <a:t>Adversary‘s goal: Distinguish between real and random.</a:t>
              </a:r>
              <a:endParaRPr lang="de-DE" sz="1600" baseline="3000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game</a:t>
            </a:r>
            <a:endParaRPr lang="en-GB" dirty="0"/>
          </a:p>
        </p:txBody>
      </p:sp>
      <p:sp>
        <p:nvSpPr>
          <p:cNvPr id="4" name="Rechteck 7"/>
          <p:cNvSpPr/>
          <p:nvPr/>
        </p:nvSpPr>
        <p:spPr>
          <a:xfrm>
            <a:off x="3429000" y="2501400"/>
            <a:ext cx="3312368" cy="1080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7FAB16"/>
                </a:solidFill>
              </a:rPr>
              <a:t>Security game (Protocol)</a:t>
            </a:r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5" name="Rechteck 9"/>
          <p:cNvSpPr/>
          <p:nvPr/>
        </p:nvSpPr>
        <p:spPr>
          <a:xfrm>
            <a:off x="1065952" y="2861440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6" name="Gruppieren 10"/>
          <p:cNvGrpSpPr/>
          <p:nvPr/>
        </p:nvGrpSpPr>
        <p:grpSpPr>
          <a:xfrm>
            <a:off x="1700809" y="3052192"/>
            <a:ext cx="1440000" cy="72008"/>
            <a:chOff x="1475657" y="2204864"/>
            <a:chExt cx="1440000" cy="72008"/>
          </a:xfrm>
        </p:grpSpPr>
        <p:cxnSp>
          <p:nvCxnSpPr>
            <p:cNvPr id="7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975553" y="2743200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queries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989000" y="3059668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>
            <a:off x="5085184" y="3581400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3" name="Textfeld 22"/>
          <p:cNvSpPr txBox="1"/>
          <p:nvPr/>
        </p:nvSpPr>
        <p:spPr>
          <a:xfrm>
            <a:off x="4869160" y="401340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0/1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859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…in a bit more details</a:t>
            </a:r>
            <a:endParaRPr lang="en-GB" dirty="0"/>
          </a:p>
        </p:txBody>
      </p:sp>
      <p:sp>
        <p:nvSpPr>
          <p:cNvPr id="4" name="Rechteck 7"/>
          <p:cNvSpPr/>
          <p:nvPr/>
        </p:nvSpPr>
        <p:spPr>
          <a:xfrm>
            <a:off x="2175600" y="1905000"/>
            <a:ext cx="5292000" cy="4065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85200" y="25908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699600" y="30480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90200" y="26670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909400" y="29718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66635" y="4114800"/>
            <a:ext cx="5292000" cy="101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Game state (e.g. challenge bit b,</a:t>
            </a:r>
            <a:br>
              <a:rPr lang="en-GB" dirty="0" smtClean="0"/>
            </a:br>
            <a:r>
              <a:rPr lang="en-GB" dirty="0" smtClean="0"/>
              <a:t> corrupt </a:t>
            </a:r>
            <a:r>
              <a:rPr lang="en-GB" dirty="0" err="1" smtClean="0"/>
              <a:t>vs</a:t>
            </a:r>
            <a:r>
              <a:rPr lang="en-GB" dirty="0" smtClean="0"/>
              <a:t> non corrupt sessions)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175600" y="4953000"/>
            <a:ext cx="5292000" cy="101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Winning condition (predicate): </a:t>
            </a:r>
            <a:r>
              <a:rPr lang="en-GB" dirty="0" err="1" smtClean="0"/>
              <a:t>P_win</a:t>
            </a:r>
            <a:endParaRPr lang="en-GB" dirty="0"/>
          </a:p>
        </p:txBody>
      </p:sp>
      <p:cxnSp>
        <p:nvCxnSpPr>
          <p:cNvPr id="12" name="Curved Connector 11"/>
          <p:cNvCxnSpPr>
            <a:endCxn id="5" idx="0"/>
          </p:cNvCxnSpPr>
          <p:nvPr/>
        </p:nvCxnSpPr>
        <p:spPr>
          <a:xfrm rot="5400000">
            <a:off x="2709000" y="2324100"/>
            <a:ext cx="533400" cy="12700"/>
          </a:xfrm>
          <a:prstGeom prst="curvedConnector3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0"/>
          <p:cNvGrpSpPr/>
          <p:nvPr/>
        </p:nvGrpSpPr>
        <p:grpSpPr>
          <a:xfrm>
            <a:off x="651600" y="3737992"/>
            <a:ext cx="1440000" cy="72008"/>
            <a:chOff x="1475657" y="2204864"/>
            <a:chExt cx="1440000" cy="72008"/>
          </a:xfrm>
        </p:grpSpPr>
        <p:cxnSp>
          <p:nvCxnSpPr>
            <p:cNvPr id="15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926344" y="3429000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queries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939791" y="3745468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8567738" cy="838200"/>
          </a:xfrm>
        </p:spPr>
        <p:txBody>
          <a:bodyPr/>
          <a:lstStyle/>
          <a:p>
            <a:r>
              <a:rPr lang="en-AU" dirty="0" smtClean="0"/>
              <a:t>Game-based composition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108917" y="4428902"/>
            <a:ext cx="9720883" cy="21242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400" dirty="0" err="1" smtClean="0"/>
              <a:t>Composition</a:t>
            </a:r>
            <a:r>
              <a:rPr lang="de-DE" sz="2400" dirty="0" smtClean="0"/>
              <a:t>: </a:t>
            </a:r>
          </a:p>
          <a:p>
            <a:pPr lvl="1"/>
            <a:r>
              <a:rPr lang="de-DE" sz="1800" dirty="0" err="1" smtClean="0"/>
              <a:t>key</a:t>
            </a:r>
            <a:r>
              <a:rPr lang="de-DE" sz="1800" dirty="0" smtClean="0"/>
              <a:t> </a:t>
            </a:r>
            <a:r>
              <a:rPr lang="de-DE" sz="1800" dirty="0" err="1" smtClean="0"/>
              <a:t>agreement</a:t>
            </a:r>
            <a:r>
              <a:rPr lang="de-DE" sz="1800" dirty="0" smtClean="0"/>
              <a:t> + </a:t>
            </a:r>
            <a:r>
              <a:rPr lang="de-DE" sz="1800" dirty="0" err="1" smtClean="0"/>
              <a:t>symmetric</a:t>
            </a:r>
            <a:r>
              <a:rPr lang="de-DE" sz="1800" dirty="0" smtClean="0"/>
              <a:t> </a:t>
            </a:r>
            <a:r>
              <a:rPr lang="de-DE" sz="1800" dirty="0" err="1" smtClean="0"/>
              <a:t>key</a:t>
            </a:r>
            <a:r>
              <a:rPr lang="de-DE" sz="1800" dirty="0" smtClean="0"/>
              <a:t> </a:t>
            </a:r>
            <a:r>
              <a:rPr lang="de-DE" sz="1800" dirty="0" err="1" smtClean="0"/>
              <a:t>protocol</a:t>
            </a:r>
            <a:endParaRPr lang="de-DE" sz="1800" dirty="0" smtClean="0"/>
          </a:p>
          <a:p>
            <a:pPr lvl="1"/>
            <a:r>
              <a:rPr lang="de-DE" sz="1800" dirty="0" smtClean="0"/>
              <a:t>Adversary can access key agreement phase and secure channel phase</a:t>
            </a:r>
          </a:p>
          <a:p>
            <a:pPr lvl="1"/>
            <a:r>
              <a:rPr lang="de-DE" sz="1800" dirty="0" smtClean="0"/>
              <a:t>Adversary tries to break the security of the second part only</a:t>
            </a:r>
          </a:p>
          <a:p>
            <a:pPr lvl="1"/>
            <a:r>
              <a:rPr lang="de-DE" sz="1800" dirty="0" smtClean="0"/>
              <a:t>In particular, no winning condition against the key agreement</a:t>
            </a:r>
          </a:p>
          <a:p>
            <a:pPr lvl="1"/>
            <a:r>
              <a:rPr lang="de-DE" sz="1800" dirty="0" smtClean="0"/>
              <a:t>Session </a:t>
            </a:r>
            <a:r>
              <a:rPr lang="de-DE" sz="1800" dirty="0" err="1" smtClean="0"/>
              <a:t>matching</a:t>
            </a:r>
            <a:r>
              <a:rPr lang="de-DE" sz="1800" dirty="0" smtClean="0"/>
              <a:t> in </a:t>
            </a:r>
            <a:r>
              <a:rPr lang="de-DE" sz="1800" dirty="0" err="1" smtClean="0"/>
              <a:t>key</a:t>
            </a:r>
            <a:r>
              <a:rPr lang="de-DE" sz="1800" dirty="0" smtClean="0"/>
              <a:t> </a:t>
            </a:r>
            <a:r>
              <a:rPr lang="de-DE" sz="1800" dirty="0" err="1" smtClean="0"/>
              <a:t>agreement</a:t>
            </a:r>
            <a:r>
              <a:rPr lang="de-DE" sz="1800" dirty="0" smtClean="0"/>
              <a:t> </a:t>
            </a:r>
            <a:r>
              <a:rPr lang="de-DE" sz="1800" dirty="0" err="1" smtClean="0"/>
              <a:t>phase</a:t>
            </a:r>
            <a:r>
              <a:rPr lang="de-DE" sz="1800" dirty="0" smtClean="0"/>
              <a:t> via </a:t>
            </a:r>
            <a:r>
              <a:rPr lang="de-DE" sz="1800" dirty="0" err="1" smtClean="0"/>
              <a:t>local</a:t>
            </a:r>
            <a:r>
              <a:rPr lang="de-DE" sz="1800" dirty="0" smtClean="0"/>
              <a:t>, private </a:t>
            </a:r>
            <a:r>
              <a:rPr lang="de-DE" sz="1800" dirty="0" err="1" smtClean="0"/>
              <a:t>sids</a:t>
            </a:r>
            <a:endParaRPr lang="de-DE" sz="1800" dirty="0" smtClean="0"/>
          </a:p>
        </p:txBody>
      </p:sp>
      <p:sp>
        <p:nvSpPr>
          <p:cNvPr id="6" name="Line 22"/>
          <p:cNvSpPr>
            <a:spLocks noChangeShapeType="1"/>
          </p:cNvSpPr>
          <p:nvPr/>
        </p:nvSpPr>
        <p:spPr bwMode="auto">
          <a:xfrm>
            <a:off x="6525344" y="2635601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3573016" y="2619529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429000" y="1618607"/>
            <a:ext cx="3312368" cy="1080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7FAB16"/>
                </a:solidFill>
              </a:rPr>
              <a:t>Key Agreement</a:t>
            </a:r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429000" y="2819400"/>
            <a:ext cx="3312368" cy="1103464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7FAB16"/>
                </a:solidFill>
              </a:rPr>
              <a:t>Arbitrary two-party symmetric protocol</a:t>
            </a:r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65952" y="1978647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3" name="Gruppieren 10"/>
          <p:cNvGrpSpPr/>
          <p:nvPr/>
        </p:nvGrpSpPr>
        <p:grpSpPr>
          <a:xfrm>
            <a:off x="1700809" y="2122663"/>
            <a:ext cx="1440000" cy="72008"/>
            <a:chOff x="1475657" y="2204864"/>
            <a:chExt cx="1440000" cy="72008"/>
          </a:xfrm>
        </p:grpSpPr>
        <p:cxnSp>
          <p:nvCxnSpPr>
            <p:cNvPr id="12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6"/>
          <p:cNvGrpSpPr/>
          <p:nvPr/>
        </p:nvGrpSpPr>
        <p:grpSpPr>
          <a:xfrm>
            <a:off x="1700805" y="2410693"/>
            <a:ext cx="1440163" cy="864010"/>
            <a:chOff x="1475653" y="2492894"/>
            <a:chExt cx="1440163" cy="864010"/>
          </a:xfrm>
        </p:grpSpPr>
        <p:cxnSp>
          <p:nvCxnSpPr>
            <p:cNvPr id="18" name="Gerade Verbindung mit Pfeil 17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085184" y="3922903"/>
            <a:ext cx="0" cy="36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869160" y="435491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0/1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2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7"/>
          <p:cNvSpPr/>
          <p:nvPr/>
        </p:nvSpPr>
        <p:spPr>
          <a:xfrm>
            <a:off x="2209800" y="4114800"/>
            <a:ext cx="5292000" cy="228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Game-based composition security</a:t>
            </a:r>
            <a:endParaRPr lang="en-GB" dirty="0"/>
          </a:p>
        </p:txBody>
      </p:sp>
      <p:sp>
        <p:nvSpPr>
          <p:cNvPr id="4" name="Rechteck 7"/>
          <p:cNvSpPr/>
          <p:nvPr/>
        </p:nvSpPr>
        <p:spPr>
          <a:xfrm>
            <a:off x="2175600" y="1676400"/>
            <a:ext cx="5292000" cy="228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11458" y="5460000"/>
            <a:ext cx="5292000" cy="1017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Winning condition (predicate): </a:t>
            </a:r>
            <a:r>
              <a:rPr lang="en-GB" dirty="0" err="1" smtClean="0"/>
              <a:t>P_win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209800" y="4774200"/>
            <a:ext cx="5292000" cy="1017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Game state </a:t>
            </a:r>
            <a:endParaRPr lang="en-GB" dirty="0"/>
          </a:p>
        </p:txBody>
      </p:sp>
      <p:sp>
        <p:nvSpPr>
          <p:cNvPr id="17" name="Rechteck 9"/>
          <p:cNvSpPr/>
          <p:nvPr/>
        </p:nvSpPr>
        <p:spPr>
          <a:xfrm>
            <a:off x="58584" y="2667000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18" name="Gruppieren 10"/>
          <p:cNvGrpSpPr/>
          <p:nvPr/>
        </p:nvGrpSpPr>
        <p:grpSpPr>
          <a:xfrm>
            <a:off x="685800" y="2734160"/>
            <a:ext cx="1440000" cy="72008"/>
            <a:chOff x="1475657" y="2204864"/>
            <a:chExt cx="1440000" cy="72008"/>
          </a:xfrm>
        </p:grpSpPr>
        <p:cxnSp>
          <p:nvCxnSpPr>
            <p:cNvPr id="19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16"/>
          <p:cNvGrpSpPr/>
          <p:nvPr/>
        </p:nvGrpSpPr>
        <p:grpSpPr>
          <a:xfrm>
            <a:off x="549425" y="3220998"/>
            <a:ext cx="1584176" cy="1351002"/>
            <a:chOff x="1475653" y="2492894"/>
            <a:chExt cx="1440163" cy="864010"/>
          </a:xfrm>
        </p:grpSpPr>
        <p:cxnSp>
          <p:nvCxnSpPr>
            <p:cNvPr id="22" name="Gerade Verbindung mit Pfeil 17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18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2191871" y="2971800"/>
            <a:ext cx="5292000" cy="1017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Game state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85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7"/>
          <p:cNvSpPr/>
          <p:nvPr/>
        </p:nvSpPr>
        <p:spPr>
          <a:xfrm>
            <a:off x="2173942" y="3971368"/>
            <a:ext cx="5292000" cy="2286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Game-based composition security</a:t>
            </a:r>
            <a:endParaRPr lang="en-GB" dirty="0"/>
          </a:p>
        </p:txBody>
      </p:sp>
      <p:sp>
        <p:nvSpPr>
          <p:cNvPr id="4" name="Rechteck 7"/>
          <p:cNvSpPr/>
          <p:nvPr/>
        </p:nvSpPr>
        <p:spPr>
          <a:xfrm>
            <a:off x="2175600" y="1676400"/>
            <a:ext cx="5292000" cy="228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rgbClr val="7FAB16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85200" y="26670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681671" y="42672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90200" y="30480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909400" y="2514600"/>
            <a:ext cx="3810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57671" y="5460000"/>
            <a:ext cx="5292000" cy="1017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Winning condition (predicate): </a:t>
            </a:r>
            <a:r>
              <a:rPr lang="en-GB" dirty="0" err="1" smtClean="0"/>
              <a:t>P_win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173942" y="4774200"/>
            <a:ext cx="5292000" cy="1017000"/>
          </a:xfrm>
          <a:prstGeom prst="rect">
            <a:avLst/>
          </a:prstGeom>
          <a:gradFill>
            <a:gsLst>
              <a:gs pos="25000">
                <a:srgbClr val="8CB0E1"/>
              </a:gs>
              <a:gs pos="0">
                <a:schemeClr val="tx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Game state </a:t>
            </a:r>
            <a:endParaRPr lang="en-GB" dirty="0"/>
          </a:p>
        </p:txBody>
      </p:sp>
      <p:sp>
        <p:nvSpPr>
          <p:cNvPr id="24" name="Rechteck 9"/>
          <p:cNvSpPr/>
          <p:nvPr/>
        </p:nvSpPr>
        <p:spPr>
          <a:xfrm>
            <a:off x="58584" y="2667000"/>
            <a:ext cx="490840" cy="5539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3000" dirty="0" smtClean="0">
                <a:latin typeface="cmsy10" pitchFamily="34" charset="0"/>
              </a:rPr>
              <a:t>A</a:t>
            </a:r>
            <a:endParaRPr lang="de-DE" sz="3000" dirty="0"/>
          </a:p>
        </p:txBody>
      </p:sp>
      <p:grpSp>
        <p:nvGrpSpPr>
          <p:cNvPr id="25" name="Gruppieren 10"/>
          <p:cNvGrpSpPr/>
          <p:nvPr/>
        </p:nvGrpSpPr>
        <p:grpSpPr>
          <a:xfrm>
            <a:off x="685800" y="2734160"/>
            <a:ext cx="1440000" cy="72008"/>
            <a:chOff x="1475657" y="2204864"/>
            <a:chExt cx="1440000" cy="72008"/>
          </a:xfrm>
        </p:grpSpPr>
        <p:cxnSp>
          <p:nvCxnSpPr>
            <p:cNvPr id="26" name="Gerade Verbindung mit Pfeil 11"/>
            <p:cNvCxnSpPr/>
            <p:nvPr/>
          </p:nvCxnSpPr>
          <p:spPr>
            <a:xfrm rot="10800000" flipV="1">
              <a:off x="1475657" y="2276872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15"/>
            <p:cNvCxnSpPr/>
            <p:nvPr/>
          </p:nvCxnSpPr>
          <p:spPr>
            <a:xfrm flipV="1">
              <a:off x="1475657" y="2204864"/>
              <a:ext cx="1440000" cy="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16"/>
          <p:cNvGrpSpPr/>
          <p:nvPr/>
        </p:nvGrpSpPr>
        <p:grpSpPr>
          <a:xfrm>
            <a:off x="549425" y="3220998"/>
            <a:ext cx="1584176" cy="1351002"/>
            <a:chOff x="1475653" y="2492894"/>
            <a:chExt cx="1440163" cy="864010"/>
          </a:xfrm>
        </p:grpSpPr>
        <p:cxnSp>
          <p:nvCxnSpPr>
            <p:cNvPr id="29" name="Gerade Verbindung mit Pfeil 17"/>
            <p:cNvCxnSpPr/>
            <p:nvPr/>
          </p:nvCxnSpPr>
          <p:spPr>
            <a:xfrm rot="10800000">
              <a:off x="1475653" y="256490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18"/>
            <p:cNvCxnSpPr/>
            <p:nvPr/>
          </p:nvCxnSpPr>
          <p:spPr>
            <a:xfrm>
              <a:off x="1475654" y="2492894"/>
              <a:ext cx="1440162" cy="792000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84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1348</Words>
  <Application>Microsoft Office PowerPoint</Application>
  <PresentationFormat>On-screen Show (4:3)</PresentationFormat>
  <Paragraphs>413</Paragraphs>
  <Slides>26</Slides>
  <Notes>15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Game-based composition for key exchange</vt:lpstr>
      <vt:lpstr>Composition of key  exchange with arbitrary tasks</vt:lpstr>
      <vt:lpstr>Universal composability</vt:lpstr>
      <vt:lpstr>Bellare-Rogaway Security(BR)</vt:lpstr>
      <vt:lpstr>Security game</vt:lpstr>
      <vt:lpstr>…in a bit more details</vt:lpstr>
      <vt:lpstr>Game-based composition</vt:lpstr>
      <vt:lpstr>Game-based composition security</vt:lpstr>
      <vt:lpstr>Game-based composition security</vt:lpstr>
      <vt:lpstr>Main Theorem</vt:lpstr>
      <vt:lpstr>Proof</vt:lpstr>
      <vt:lpstr>Public Session matching is necessary</vt:lpstr>
      <vt:lpstr>TLS and BR-security</vt:lpstr>
      <vt:lpstr>Idea: “Good” Key Agreement for </vt:lpstr>
      <vt:lpstr>Main Theorem</vt:lpstr>
      <vt:lpstr>Reductions</vt:lpstr>
      <vt:lpstr>PowerPoint Presentation</vt:lpstr>
      <vt:lpstr>(Key-Independent) Reductions</vt:lpstr>
      <vt:lpstr>PowerPoint Presentation</vt:lpstr>
      <vt:lpstr>Main Theorem</vt:lpstr>
      <vt:lpstr>Proof</vt:lpstr>
      <vt:lpstr>TLS Example</vt:lpstr>
      <vt:lpstr>Roadmap</vt:lpstr>
      <vt:lpstr>TLS Handshake Good for MAC/ENC Primitive</vt:lpstr>
      <vt:lpstr>Key-Independent Reduction</vt:lpstr>
      <vt:lpstr>Conclusion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Game-based composition for key exchange</dc:title>
  <dc:creator>user</dc:creator>
  <cp:lastModifiedBy>toshiba</cp:lastModifiedBy>
  <cp:revision>100</cp:revision>
  <dcterms:created xsi:type="dcterms:W3CDTF">2012-01-07T10:19:17Z</dcterms:created>
  <dcterms:modified xsi:type="dcterms:W3CDTF">2012-01-12T23:26:37Z</dcterms:modified>
</cp:coreProperties>
</file>