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3" r:id="rId3"/>
    <p:sldId id="524" r:id="rId4"/>
    <p:sldId id="529" r:id="rId5"/>
    <p:sldId id="525" r:id="rId6"/>
    <p:sldId id="528" r:id="rId7"/>
    <p:sldId id="527" r:id="rId8"/>
    <p:sldId id="537" r:id="rId9"/>
    <p:sldId id="530" r:id="rId10"/>
    <p:sldId id="431" r:id="rId11"/>
    <p:sldId id="377" r:id="rId12"/>
    <p:sldId id="414" r:id="rId13"/>
    <p:sldId id="368" r:id="rId14"/>
    <p:sldId id="485" r:id="rId15"/>
    <p:sldId id="383" r:id="rId16"/>
    <p:sldId id="384" r:id="rId17"/>
    <p:sldId id="386" r:id="rId18"/>
    <p:sldId id="486" r:id="rId19"/>
    <p:sldId id="487" r:id="rId20"/>
    <p:sldId id="488" r:id="rId21"/>
    <p:sldId id="400" r:id="rId22"/>
    <p:sldId id="392" r:id="rId23"/>
    <p:sldId id="489" r:id="rId24"/>
    <p:sldId id="490" r:id="rId25"/>
    <p:sldId id="491" r:id="rId26"/>
    <p:sldId id="483" r:id="rId27"/>
    <p:sldId id="484" r:id="rId28"/>
    <p:sldId id="498" r:id="rId29"/>
    <p:sldId id="499" r:id="rId30"/>
    <p:sldId id="500" r:id="rId31"/>
    <p:sldId id="501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471" r:id="rId51"/>
    <p:sldId id="472" r:id="rId52"/>
    <p:sldId id="473" r:id="rId53"/>
    <p:sldId id="474" r:id="rId54"/>
    <p:sldId id="475" r:id="rId55"/>
    <p:sldId id="476" r:id="rId56"/>
    <p:sldId id="533" r:id="rId57"/>
    <p:sldId id="532" r:id="rId58"/>
    <p:sldId id="531" r:id="rId59"/>
    <p:sldId id="460" r:id="rId60"/>
    <p:sldId id="440" r:id="rId6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1905" autoAdjust="0"/>
    <p:restoredTop sz="82203" autoAdjust="0"/>
  </p:normalViewPr>
  <p:slideViewPr>
    <p:cSldViewPr>
      <p:cViewPr varScale="1">
        <p:scale>
          <a:sx n="63" d="100"/>
          <a:sy n="63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62"/>
    </p:cViewPr>
  </p:sorterViewPr>
  <p:notesViewPr>
    <p:cSldViewPr>
      <p:cViewPr varScale="1">
        <p:scale>
          <a:sx n="58" d="100"/>
          <a:sy n="58" d="100"/>
        </p:scale>
        <p:origin x="-2508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8360AB-B8D9-48FD-AEEF-EE2DF658BA4F}" type="datetimeFigureOut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231704-DFB5-4959-956E-9C890F62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F5D0E6-C21D-4BB3-8E01-F4AB08987891}" type="datetimeFigureOut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2A1565-AFF3-4EA0-8EBC-3A6E4CBE9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A21F64-41D3-41E7-8F25-DDFBA142142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Basin et al.'s mode analysis is weaker than ours; in particular, it cannot relate the same variable in the input and output positions of two different conjuncts of a restriction and requires that each free variable appear in at least one predicate with a finite model.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As a consequence, some policies such as the HIPAA policy whose top-level restriction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(send(p1; p2; m;  ) ^ purp(m; u))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contains a variable u not occurring in any predicate with a finite model, cannot be enforced in their framework, but can be enforced in ours.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12070C-09AB-4457-B616-E7DE6D59BE7F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Gill Sans MT" pitchFamily="34" charset="0"/>
                <a:ea typeface="+mn-ea"/>
                <a:cs typeface="+mn-cs"/>
              </a:rPr>
              <a:t>Audit log records organizational activities involving personal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Computer + humans work together to identify policy violations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Our goal is to check as much of the policy as possible automatically against the log and to develop computer algorithms that guide the efforts of the human auditor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514322" indent="-5143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Privacy laws represented in logic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Informed by theory of contextual integrity [</a:t>
            </a:r>
            <a:r>
              <a:rPr lang="en-US" dirty="0" err="1" smtClean="0">
                <a:ea typeface="+mn-ea"/>
              </a:rPr>
              <a:t>Nissenbaum</a:t>
            </a:r>
            <a:r>
              <a:rPr lang="en-US" dirty="0" smtClean="0">
                <a:ea typeface="+mn-ea"/>
              </a:rPr>
              <a:t>]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First complete formalization of HIPAA and GLBA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[WPES 2010]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514322" indent="-5143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reduce:  automatic audit of incomplete logs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[CCS 2011]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Applies to significant part of HIPAA, GLBA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Outputs residual policy involving subjective predicates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Efficient, practical implementation</a:t>
            </a:r>
          </a:p>
          <a:p>
            <a:pPr marL="788627" lvl="1" indent="-51432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514322" indent="-5143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Learning algorithm guides human audit of subjective predicates in a manner that minimizes risk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[CSF 2011] </a:t>
            </a:r>
          </a:p>
          <a:p>
            <a:pPr marL="514322" indent="-5143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514322" indent="-51432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The Architect revealed the Oracle to be "a program designed to investigate the human psyche"</a:t>
            </a:r>
            <a:endParaRPr lang="en-US" sz="2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361BD-AC09-4410-97AC-DBE36C99B2D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BC476-79E1-43DC-A1D2-769513897C96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088492-EBC2-4BFC-A548-BF3333109D9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8335A-E117-4BEB-910B-3196BC3E4B14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E9F2F-9DB7-4E08-AA51-B3ACCB3BF35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6C3F60-6036-47E3-B67C-C3E52441DEC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DDBA8A-832D-4AEA-BCF1-B4F5F160ABB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2121FD-4865-49C6-9AC3-A1608063F7D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21267-7C03-4419-8A16-C3789F0D10A0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9ECB2B-D159-4DC2-9B61-36BA1F30E66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9983C-AD27-404E-9712-52060715763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DE4C4-DE72-4040-AA2E-18E49BE964F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C71AC-35AE-4EED-BC12-800DF45DBDB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F2292-5017-4AA6-A809-37CFE3A7746C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48F8B6-72C3-44F8-BE2B-5EB6CC6526D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A6F67-FB2C-43CC-B3D0-1D8D1C3C3CFF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79473-E4D3-44DD-89E7-3B65490EE35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B63D1C-B1FF-4BAC-83DF-05E2A166BF1C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AE7144-94B6-40A2-AB31-132DBABF3DA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Probabilistic failure means that an agent might not further a purpose despite trying to do so</a:t>
            </a:r>
          </a:p>
          <a:p>
            <a:pPr>
              <a:spcBef>
                <a:spcPct val="0"/>
              </a:spcBef>
            </a:pPr>
            <a:r>
              <a:rPr lang="en-US" smtClean="0"/>
              <a:t>The purpose(s) of an action depends upon why the agent planned to perform the action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0DCCBA-FEB2-400A-A14C-2ADAAE8C582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3350B-4557-4EA2-AAAD-EB8439E46D7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Gill Sans MT" pitchFamily="34" charset="0"/>
                <a:ea typeface="+mn-ea"/>
                <a:cs typeface="+mn-cs"/>
              </a:rPr>
              <a:t>Audit log records organizational activities involving personal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Computer + humans work together to identify policy violations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Our goal is to check as much of the policy as possible automatically against the log and to develop computer algorithms that guide the efforts of the human auditor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Privacy laws represented in logic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Informed by theory of contextual integrity [</a:t>
            </a:r>
            <a:r>
              <a:rPr lang="en-US" dirty="0" err="1" smtClean="0">
                <a:ea typeface="+mn-ea"/>
              </a:rPr>
              <a:t>Nissenbaum</a:t>
            </a:r>
            <a:r>
              <a:rPr lang="en-US" dirty="0" smtClean="0">
                <a:ea typeface="+mn-ea"/>
              </a:rPr>
              <a:t>]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First complete formalization of HIPAA and GLBA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[WPES 2010]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reduce:  automatic audit of incomplete logs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[CCS 2011]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Applies to significant part of HIPAA, GLBA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Outputs residual policy involving subjective predicates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Efficient, practical implementation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Learning algorithm guides human audit of subjective predicates in a manner that minimizes risk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[CSF 2011]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The Architect revealed the Oracle to be "a program designed to investigate the human psyche"</a:t>
            </a:r>
            <a:endParaRPr lang="en-US" sz="2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D7B8E4-54B0-4BBF-AAD7-9A9C43732AC4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28BB8-ABC9-4C92-8E42-25193029372F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Gill Sans MT" pitchFamily="34" charset="0"/>
                <a:ea typeface="+mn-ea"/>
                <a:cs typeface="+mn-cs"/>
              </a:rPr>
              <a:t>Audit log records organizational activities involving personal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Computer + humans work together to identify policy violations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Our goal is to check as much of the policy as possible automatically against the log and to develop computer algorithms that guide the efforts of the human auditor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Privacy laws represented in logic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Informed by theory of contextual integrity [</a:t>
            </a:r>
            <a:r>
              <a:rPr lang="en-US" dirty="0" err="1" smtClean="0">
                <a:ea typeface="+mn-ea"/>
              </a:rPr>
              <a:t>Nissenbaum</a:t>
            </a:r>
            <a:r>
              <a:rPr lang="en-US" dirty="0" smtClean="0">
                <a:ea typeface="+mn-ea"/>
              </a:rPr>
              <a:t>]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First complete formalization of HIPAA and GLBA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[WPES 2010]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reduce:  automatic audit of incomplete logs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[CCS 2011]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Applies to significant part of HIPAA, GLBA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Outputs residual policy involving subjective predicates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Efficient, practical implementation</a:t>
            </a:r>
          </a:p>
          <a:p>
            <a:pPr marL="78867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Learning algorithm guides human audit of subjective predicates in a manner that minimizes risk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[CSF 2011]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The Architect revealed the Oracle to be "a program designed to investigate the human psyche"</a:t>
            </a:r>
            <a:endParaRPr lang="en-US" sz="22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638DC-54BA-4DA2-AD5C-D7F6E6AF385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4C349B-CA00-45E8-8A48-1FDA2349A88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>
              <a:spcBef>
                <a:spcPct val="0"/>
              </a:spcBef>
            </a:pPr>
            <a:endParaRPr lang="en-US" smtClean="0">
              <a:solidFill>
                <a:srgbClr val="8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>
              <a:spcBef>
                <a:spcPct val="0"/>
              </a:spcBef>
            </a:pPr>
            <a:endParaRPr lang="en-US" smtClean="0">
              <a:solidFill>
                <a:srgbClr val="8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E238069-0CAC-43BA-9F61-2646F4C134FE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DB414-3D40-41C8-BF39-83017CD9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C747-AF66-4A17-B1C8-5037C9483E8F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4C5C-94F4-4877-9EF1-63AEBB6FA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CAE6-CF7B-46F1-A3E6-B78BA50768DB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6ABA-7FD1-4348-9A85-ADD35624A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E73C4-559B-4FD8-87A3-976D8621D3F3}" type="datetime1">
              <a:rPr lang="en-US" altLang="en-US"/>
              <a:pPr>
                <a:defRPr/>
              </a:pPr>
              <a:t>1/13/2012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6E9-C47B-450F-8D78-A461B99B2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4657-C291-40E0-AE71-780144915FE7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BE8F-A853-47C4-AE1E-4A5B1505A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D81C-CFE9-4D37-8DFB-965AB6765264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F41E-E56A-461B-8F4E-D035DD22D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451B-ADC8-46D8-AB53-507B3E1ABBE9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FD52-FC20-40D4-8FD2-5CAD5AEC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BD5B-7078-4F0A-9A9F-D14FA658C69D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E6ED-10E7-48BB-B07F-EC9730FA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FDF2-DAE6-43DB-87EC-1E56390EA186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71C2-32CC-47A5-9630-12B4236D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9079-F83F-4927-B393-3B6640B34E59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64336-72AF-4C86-B004-F1A3D4EC7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F65B-269A-4577-A440-BD40333D3880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64AA-3CB4-49B0-ABB9-64226D04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5821-C306-4A50-898E-6E53488F4E70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8FE5-7CF5-4277-86F0-9BE2C3746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FD09DC-12B7-48BF-882F-96D1E70EB8EB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22F1C2-44D4-4B3C-AF8D-CE6773EE4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2" r:id="rId5"/>
    <p:sldLayoutId id="2147483677" r:id="rId6"/>
    <p:sldLayoutId id="2147483678" r:id="rId7"/>
    <p:sldLayoutId id="2147483679" r:id="rId8"/>
    <p:sldLayoutId id="2147483680" r:id="rId9"/>
    <p:sldLayoutId id="2147483671" r:id="rId10"/>
    <p:sldLayoutId id="2147483681" r:id="rId11"/>
    <p:sldLayoutId id="214748368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sz="23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en.wikipedia.org/wiki/The_Matrix_(franchise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39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hyperlink" Target="http://en.wikipedia.org/wiki/The_Matrix_(franchise)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696200" cy="259080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Formalizing and Enforcing Privacy:</a:t>
            </a:r>
            <a:br>
              <a:rPr lang="en-US" sz="2800" dirty="0" smtClean="0"/>
            </a:br>
            <a:r>
              <a:rPr lang="en-US" sz="2800" dirty="0" smtClean="0"/>
              <a:t>Semantics and Audit Mechanisms</a:t>
            </a:r>
            <a:endParaRPr lang="en-US" sz="2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858000" cy="12382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Anupam Datta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Carnegie Mellon University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err="1" smtClean="0"/>
              <a:t>Verimag</a:t>
            </a:r>
            <a:endParaRPr lang="en-US" sz="2400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January 13, 2012</a:t>
            </a:r>
            <a:endParaRPr lang="en-US" sz="2400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FFC66-5317-42EC-9C68-A5E8D3200F8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 Privacy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954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286000" y="19050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charset="0"/>
              </a:rPr>
              <a:t>Patient medical bills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657600" y="2514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Insurance Company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8" y="1295400"/>
            <a:ext cx="1712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0" y="2514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 MT" charset="0"/>
              </a:rPr>
              <a:t>Hospital</a:t>
            </a:r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6781800" y="2514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 MT" charset="0"/>
              </a:rPr>
              <a:t>Drug Company</a:t>
            </a:r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5486400" y="1905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charset="0"/>
              </a:rPr>
              <a:t>Patient </a:t>
            </a:r>
          </a:p>
          <a:p>
            <a:r>
              <a:rPr lang="en-US">
                <a:solidFill>
                  <a:schemeClr val="accent2"/>
                </a:solidFill>
                <a:latin typeface="Gill Sans MT" charset="0"/>
              </a:rPr>
              <a:t>information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334000" y="1600200"/>
            <a:ext cx="1676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209800" y="1600200"/>
            <a:ext cx="1447800" cy="3048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81000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wn Arrow 21"/>
          <p:cNvSpPr/>
          <p:nvPr/>
        </p:nvSpPr>
        <p:spPr>
          <a:xfrm>
            <a:off x="7391400" y="2895600"/>
            <a:ext cx="3048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1" name="TextBox 22"/>
          <p:cNvSpPr txBox="1">
            <a:spLocks noChangeArrowheads="1"/>
          </p:cNvSpPr>
          <p:nvPr/>
        </p:nvSpPr>
        <p:spPr bwMode="auto">
          <a:xfrm>
            <a:off x="7010400" y="5410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 MT" charset="0"/>
              </a:rPr>
              <a:t>Patient</a:t>
            </a:r>
          </a:p>
        </p:txBody>
      </p:sp>
      <p:sp>
        <p:nvSpPr>
          <p:cNvPr id="9232" name="TextBox 23"/>
          <p:cNvSpPr txBox="1">
            <a:spLocks noChangeArrowheads="1"/>
          </p:cNvSpPr>
          <p:nvPr/>
        </p:nvSpPr>
        <p:spPr bwMode="auto">
          <a:xfrm>
            <a:off x="7696200" y="3048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Gill Sans MT" charset="0"/>
              </a:rPr>
              <a:t>Advertising</a:t>
            </a:r>
          </a:p>
        </p:txBody>
      </p:sp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965450"/>
            <a:ext cx="42164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7"/>
          <p:cNvSpPr txBox="1">
            <a:spLocks noChangeArrowheads="1"/>
          </p:cNvSpPr>
          <p:nvPr/>
        </p:nvSpPr>
        <p:spPr bwMode="auto">
          <a:xfrm>
            <a:off x="2743200" y="5345113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 MT" charset="0"/>
              </a:rPr>
              <a:t>Complex Process within a Hospital</a:t>
            </a:r>
          </a:p>
        </p:txBody>
      </p:sp>
      <p:pic>
        <p:nvPicPr>
          <p:cNvPr id="2050" name="Picture 2" descr="http://t2.gstatic.com/images?q=tbn:ANd9GcQFpUPJUR8LOIZLsDzg0Dw1pa9GoOAilHV-bAYxBv-IvWs7Pd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954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44913"/>
            <a:ext cx="142875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533400" y="534511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 MT" charset="0"/>
              </a:rPr>
              <a:t>Patient</a:t>
            </a:r>
          </a:p>
        </p:txBody>
      </p:sp>
      <p:sp>
        <p:nvSpPr>
          <p:cNvPr id="27" name="Up Arrow 26"/>
          <p:cNvSpPr/>
          <p:nvPr/>
        </p:nvSpPr>
        <p:spPr>
          <a:xfrm>
            <a:off x="1143000" y="2895600"/>
            <a:ext cx="228600" cy="838200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825" y="1295400"/>
            <a:ext cx="6826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051175"/>
            <a:ext cx="6794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0150" y="1295400"/>
            <a:ext cx="6794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990600" y="2971800"/>
            <a:ext cx="7488238" cy="16446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Privacy threats from insiders (humans)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3" grpId="0"/>
      <p:bldP spid="9225" grpId="0"/>
      <p:bldP spid="9226" grpId="0"/>
      <p:bldP spid="19" grpId="0" animBg="1"/>
      <p:bldP spid="20" grpId="0" animBg="1"/>
      <p:bldP spid="22" grpId="0" animBg="1"/>
      <p:bldP spid="9231" grpId="0"/>
      <p:bldP spid="9232" grpId="0"/>
      <p:bldP spid="62" grpId="0"/>
      <p:bldP spid="26" grpId="0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4782E-0628-420F-8A2E-C3E136CA657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9738" y="1208088"/>
            <a:ext cx="8067675" cy="1992312"/>
          </a:xfrm>
          <a:prstGeom prst="rect">
            <a:avLst/>
          </a:prstGeom>
          <a:solidFill>
            <a:srgbClr val="F6E0E1"/>
          </a:solidFill>
          <a:effectLst>
            <a:outerShdw blurRad="50800" dist="63500" dir="2700000" algn="tl" rotWithShape="0">
              <a:srgbClr val="000000">
                <a:alpha val="52000"/>
              </a:srgbClr>
            </a:outerShdw>
          </a:effectLst>
        </p:spPr>
        <p:txBody>
          <a:bodyPr tIns="91440" bIns="0" anchor="ctr" anchorCtr="1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Garamond"/>
                <a:ea typeface="+mn-ea"/>
                <a:cs typeface="Garamond"/>
              </a:rPr>
              <a:t>A covered entity may disclose an individual’s protected health information (phi) to law-enforcement officials for the purpose of identifying an individual if the individual made a statement admitting participating in a violent crime that the covered entity believes may have caused serious physical harm to the victim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Frame 26"/>
          <p:cNvSpPr/>
          <p:nvPr/>
        </p:nvSpPr>
        <p:spPr bwMode="auto">
          <a:xfrm>
            <a:off x="2647950" y="1438275"/>
            <a:ext cx="896938" cy="325438"/>
          </a:xfrm>
          <a:prstGeom prst="frame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Frame 28"/>
          <p:cNvSpPr/>
          <p:nvPr/>
        </p:nvSpPr>
        <p:spPr bwMode="auto">
          <a:xfrm>
            <a:off x="4940300" y="1438275"/>
            <a:ext cx="3475038" cy="325438"/>
          </a:xfrm>
          <a:prstGeom prst="frame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Frame 29"/>
          <p:cNvSpPr/>
          <p:nvPr/>
        </p:nvSpPr>
        <p:spPr bwMode="auto">
          <a:xfrm>
            <a:off x="746125" y="1820863"/>
            <a:ext cx="2651125" cy="323850"/>
          </a:xfrm>
          <a:prstGeom prst="frame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1" name="Frame 30"/>
          <p:cNvSpPr/>
          <p:nvPr/>
        </p:nvSpPr>
        <p:spPr bwMode="auto">
          <a:xfrm>
            <a:off x="4068763" y="1827213"/>
            <a:ext cx="914400" cy="323850"/>
          </a:xfrm>
          <a:prstGeom prst="frame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2" name="Frame 31"/>
          <p:cNvSpPr/>
          <p:nvPr/>
        </p:nvSpPr>
        <p:spPr bwMode="auto">
          <a:xfrm>
            <a:off x="1958975" y="2620963"/>
            <a:ext cx="877888" cy="323850"/>
          </a:xfrm>
          <a:prstGeom prst="frame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1751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from HIPAA Privacy Rule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>
          <a:xfrm>
            <a:off x="533400" y="3429000"/>
            <a:ext cx="8229600" cy="28194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Concepts in privacy policies</a:t>
            </a:r>
            <a:endParaRPr lang="en-US" sz="2400" kern="0" dirty="0" smtClean="0">
              <a:latin typeface="Garamond"/>
              <a:ea typeface="+mn-ea"/>
              <a:cs typeface="Garamond"/>
            </a:endParaRP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kern="0" dirty="0" smtClean="0">
                <a:latin typeface="Garamond"/>
                <a:ea typeface="+mn-ea"/>
                <a:cs typeface="Garamond"/>
              </a:rPr>
              <a:t>Actions:</a:t>
            </a:r>
            <a:r>
              <a:rPr lang="en-US" sz="2400" kern="0" dirty="0" smtClean="0">
                <a:latin typeface="Garamond"/>
                <a:ea typeface="+mn-ea"/>
                <a:cs typeface="Garamond"/>
              </a:rPr>
              <a:t>  </a:t>
            </a:r>
            <a:r>
              <a:rPr lang="en-US" sz="2400" kern="0" dirty="0" smtClean="0">
                <a:latin typeface="Arial"/>
                <a:ea typeface="+mn-ea"/>
                <a:cs typeface="Arial"/>
              </a:rPr>
              <a:t>send(p1, p2, m)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kern="0" dirty="0" smtClean="0">
                <a:latin typeface="Garamond"/>
                <a:ea typeface="+mn-ea"/>
                <a:cs typeface="Garamond"/>
              </a:rPr>
              <a:t>Roles:</a:t>
            </a:r>
            <a:r>
              <a:rPr lang="en-US" sz="2400" kern="0" dirty="0" smtClean="0">
                <a:latin typeface="Garamond"/>
                <a:ea typeface="+mn-ea"/>
                <a:cs typeface="Garamond"/>
              </a:rPr>
              <a:t>  </a:t>
            </a:r>
            <a:r>
              <a:rPr lang="en-US" sz="2400" kern="0" dirty="0" err="1" smtClean="0">
                <a:latin typeface="Arial"/>
                <a:ea typeface="+mn-ea"/>
                <a:cs typeface="Arial"/>
              </a:rPr>
              <a:t>inrole</a:t>
            </a:r>
            <a:r>
              <a:rPr lang="en-US" sz="2400" kern="0" dirty="0" smtClean="0">
                <a:latin typeface="Arial"/>
                <a:ea typeface="+mn-ea"/>
                <a:cs typeface="Arial"/>
              </a:rPr>
              <a:t>(p2, law-enforcement)</a:t>
            </a:r>
            <a:endParaRPr lang="en-US" sz="2400" kern="0" dirty="0" smtClean="0">
              <a:latin typeface="Garamond"/>
              <a:ea typeface="+mn-ea"/>
              <a:cs typeface="Garamond"/>
            </a:endParaRP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kern="0" dirty="0" smtClean="0">
                <a:latin typeface="Garamond"/>
                <a:ea typeface="+mn-ea"/>
                <a:cs typeface="Garamond"/>
              </a:rPr>
              <a:t>Data attributes:</a:t>
            </a:r>
            <a:r>
              <a:rPr lang="en-US" sz="2400" kern="0" dirty="0" smtClean="0">
                <a:latin typeface="Garamond"/>
                <a:ea typeface="+mn-ea"/>
                <a:cs typeface="Garamond"/>
              </a:rPr>
              <a:t>  </a:t>
            </a:r>
            <a:r>
              <a:rPr lang="en-US" sz="2400" kern="0" dirty="0" err="1" smtClean="0">
                <a:latin typeface="Arial"/>
                <a:ea typeface="+mn-ea"/>
                <a:cs typeface="Arial"/>
              </a:rPr>
              <a:t>attr_in</a:t>
            </a:r>
            <a:r>
              <a:rPr lang="en-US" sz="2400" kern="0" dirty="0" smtClean="0">
                <a:latin typeface="Arial"/>
                <a:ea typeface="+mn-ea"/>
                <a:cs typeface="Arial"/>
              </a:rPr>
              <a:t>(prescription, phi)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Garamond" pitchFamily="18" charset="0"/>
                <a:ea typeface="+mn-ea"/>
                <a:cs typeface="Arial"/>
              </a:rPr>
              <a:t>Temporal constraints: </a:t>
            </a:r>
            <a:r>
              <a:rPr lang="en-US" sz="2400" b="1" dirty="0" smtClean="0">
                <a:latin typeface="Arial"/>
                <a:ea typeface="+mn-ea"/>
                <a:cs typeface="Arial"/>
              </a:rPr>
              <a:t> </a:t>
            </a:r>
            <a:r>
              <a:rPr lang="en-US" sz="2400" dirty="0" smtClean="0">
                <a:latin typeface="Arial"/>
                <a:ea typeface="+mn-ea"/>
                <a:cs typeface="Arial"/>
              </a:rPr>
              <a:t>in-the-past(state(q, m))</a:t>
            </a:r>
            <a:endParaRPr lang="en-US" sz="2400" dirty="0" smtClean="0">
              <a:ea typeface="+mn-ea"/>
            </a:endParaRP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kern="0" dirty="0" smtClean="0">
              <a:latin typeface="Garamond"/>
              <a:ea typeface="+mn-ea"/>
              <a:cs typeface="Garamond"/>
            </a:endParaRP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kern="0" dirty="0" smtClean="0">
                <a:latin typeface="Garamond"/>
                <a:ea typeface="+mn-ea"/>
                <a:cs typeface="Garamond"/>
              </a:rPr>
              <a:t>P</a:t>
            </a:r>
            <a:r>
              <a:rPr lang="en-US" sz="2400" b="1" kern="0" dirty="0" smtClean="0">
                <a:solidFill>
                  <a:schemeClr val="tx1"/>
                </a:solidFill>
                <a:latin typeface="Garamond"/>
                <a:ea typeface="+mn-ea"/>
                <a:cs typeface="Garamond"/>
              </a:rPr>
              <a:t>urposes:</a:t>
            </a:r>
            <a:r>
              <a:rPr lang="en-US" sz="2400" kern="0" dirty="0" smtClean="0">
                <a:solidFill>
                  <a:schemeClr val="tx1"/>
                </a:solidFill>
                <a:latin typeface="Garamond"/>
                <a:ea typeface="+mn-ea"/>
                <a:cs typeface="Garamond"/>
              </a:rPr>
              <a:t>  </a:t>
            </a:r>
            <a:r>
              <a:rPr lang="en-US" sz="2400" kern="0" dirty="0" err="1" smtClean="0">
                <a:latin typeface="Arial"/>
                <a:ea typeface="+mn-ea"/>
                <a:cs typeface="Arial"/>
              </a:rPr>
              <a:t>purp_in</a:t>
            </a:r>
            <a:r>
              <a:rPr lang="en-US" sz="2400" kern="0" dirty="0" smtClean="0">
                <a:latin typeface="Arial"/>
                <a:ea typeface="+mn-ea"/>
                <a:cs typeface="Arial"/>
              </a:rPr>
              <a:t>(u, id-criminal)) 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kern="0" dirty="0" smtClean="0">
                <a:latin typeface="Garamond"/>
                <a:ea typeface="+mn-ea"/>
                <a:cs typeface="Garamond"/>
              </a:rPr>
              <a:t>Beliefs:</a:t>
            </a:r>
            <a:r>
              <a:rPr lang="en-US" sz="2400" kern="0" dirty="0" smtClean="0">
                <a:latin typeface="Garamond"/>
                <a:ea typeface="+mn-ea"/>
                <a:cs typeface="Garamond"/>
              </a:rPr>
              <a:t>  </a:t>
            </a:r>
            <a:r>
              <a:rPr lang="en-US" sz="2400" dirty="0" smtClean="0">
                <a:latin typeface="Arial"/>
                <a:ea typeface="+mn-ea"/>
                <a:cs typeface="Arial"/>
              </a:rPr>
              <a:t>believes-crime-caused-serious-harm(p, q, m)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200" kern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</a:endParaRPr>
          </a:p>
        </p:txBody>
      </p:sp>
      <p:sp>
        <p:nvSpPr>
          <p:cNvPr id="28" name="Frame 27"/>
          <p:cNvSpPr/>
          <p:nvPr/>
        </p:nvSpPr>
        <p:spPr bwMode="auto">
          <a:xfrm>
            <a:off x="1530350" y="2209800"/>
            <a:ext cx="1857375" cy="325438"/>
          </a:xfrm>
          <a:prstGeom prst="frame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6400800" y="3657600"/>
            <a:ext cx="6858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7315200" y="3429000"/>
            <a:ext cx="1752600" cy="990600"/>
          </a:xfrm>
          <a:prstGeom prst="wedgeRoundRectCallout">
            <a:avLst>
              <a:gd name="adj1" fmla="val -66274"/>
              <a:gd name="adj2" fmla="val 5058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Black-and-white concepts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6629400" y="5105400"/>
            <a:ext cx="2438400" cy="644525"/>
          </a:xfrm>
          <a:prstGeom prst="wedgeRoundRectCallout">
            <a:avLst>
              <a:gd name="adj1" fmla="val -66274"/>
              <a:gd name="adj2" fmla="val 50589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Grey concepts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2971800"/>
            <a:ext cx="7488238" cy="16446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Preventive enforcement (access control or runtime monitoring) </a:t>
            </a:r>
            <a:r>
              <a:rPr lang="en-US" sz="3200" b="1" dirty="0"/>
              <a:t>does not suffice</a:t>
            </a:r>
          </a:p>
        </p:txBody>
      </p:sp>
    </p:spTree>
    <p:custDataLst>
      <p:tags r:id="rId1"/>
    </p:custDataLst>
  </p:cSld>
  <p:clrMapOvr>
    <a:masterClrMapping/>
  </p:clrMapOvr>
  <p:transition advTm="195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28" grpId="0" animBg="1"/>
      <p:bldP spid="33" grpId="0" animBg="1"/>
      <p:bldP spid="34" grpId="0" animBg="1"/>
      <p:bldP spid="3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25E6-1715-4F59-8EDF-57F76F8A204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Research Area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Formalize Privacy Policies</a:t>
            </a:r>
          </a:p>
          <a:p>
            <a:pPr lvl="1"/>
            <a:r>
              <a:rPr lang="en-US" smtClean="0"/>
              <a:t>Precise semantics of privacy concepts</a:t>
            </a:r>
          </a:p>
          <a:p>
            <a:endParaRPr lang="en-US" smtClean="0"/>
          </a:p>
          <a:p>
            <a:r>
              <a:rPr lang="en-US" smtClean="0"/>
              <a:t>Enforce Privacy Policies</a:t>
            </a:r>
          </a:p>
          <a:p>
            <a:pPr lvl="1"/>
            <a:r>
              <a:rPr lang="en-US" smtClean="0"/>
              <a:t>Audit</a:t>
            </a:r>
          </a:p>
          <a:p>
            <a:pPr lvl="2"/>
            <a:r>
              <a:rPr lang="en-US" smtClean="0"/>
              <a:t>Detect violations of policy</a:t>
            </a:r>
          </a:p>
          <a:p>
            <a:pPr lvl="1"/>
            <a:r>
              <a:rPr lang="en-US" smtClean="0"/>
              <a:t>Accountability</a:t>
            </a:r>
          </a:p>
          <a:p>
            <a:pPr lvl="2"/>
            <a:r>
              <a:rPr lang="en-US" smtClean="0"/>
              <a:t>Identify agents to blame for policy violations</a:t>
            </a:r>
          </a:p>
          <a:p>
            <a:pPr lvl="2"/>
            <a:r>
              <a:rPr lang="en-US" smtClean="0"/>
              <a:t>Punish to deter policy violations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9154" name="Picture 2" descr="Lalbaz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997200"/>
            <a:ext cx="1143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www.kolkatapolice.gov.in/images/web-new-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997200"/>
            <a:ext cx="600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http://calcuttahighcourt.nic.in/images/highcou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2213" y="5076825"/>
            <a:ext cx="1296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calcuttahighcourt.nic.in/judges/cjcal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000625"/>
            <a:ext cx="654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us 10"/>
          <p:cNvSpPr/>
          <p:nvPr/>
        </p:nvSpPr>
        <p:spPr>
          <a:xfrm>
            <a:off x="7848600" y="4419600"/>
            <a:ext cx="4572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62" name="Picture 10" descr="Constitution of Ind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219200"/>
            <a:ext cx="1028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AutoShape 12" descr="data:image/jpeg;base64,/9j/4AAQSkZJRgABAQAAAQABAAD/2wCEAAkGBhQSERUUEhQVFRQWFR4YGBcYFRQXGBcZFhcVGBsUHBgYHCYeGBwjHBQUHy8gIycqLCwsFR8xNTAqNSYsLCkBCQoKBQUFDQUFDSkYEhgpKSkpKSkpKSkpKSkpKSkpKSkpKSkpKSkpKSkpKSkpKSkpKSkpKSkpKSkpKSkpKSkpKf/AABEIAIUAiAMBIgACEQEDEQH/xAAcAAABBAMBAAAAAAAAAAAAAAAHAAQFBgECAwj/xAA/EAACAQIDBgQDBQUHBQEAAAABAgMAEQQSIQUGMUFRYQcTInGBkaEjMkJSYhQzscHwcoKSorLR4RYkc8LxFf/EABQBAQAAAAAAAAAAAAAAAAAAAAD/xAAUEQEAAAAAAAAAAAAAAAAAAAAA/9oADAMBAAIRAxEAPwAv4sXUi3EVF7FP2dje4YipHESVB7JxOWaRD1vQTLL71qQbca6u9ceVAxyWOpphikFiKf4ga0yxclqAHbbuDHcn0TMvHveiduTjFjEzyOERVVmZjZQLcSTQ33oiImdbaLib/wCJdKmdi7vSbUlMeYx4KKwlIOsrgaJ3t9Pegm9reNA8zJgIDPb8b5lBtzCj1W7mol/HDFI1pcLGP0/aKfrRM2PubhMKLQwove1ye5J1rjt7d6GVTnjVtOYFBC7o+LOHxreW4/Z5bXAdhkbsG017Grqa8775bqLExaLQfl6W6VbPB/xCdnGBxLFrg+Q7HUEa+USeIIvb2tQFkitCK6msWoNAKb4laeCuWJWghcbfT+0P4ilXfHpoD3pUFpmjFVfFxD9qBBqwSsSOlVbeFGSZHHCgszQ6DWtFU66mmcGOLJm4V2XGg0GskB60yxkJsDrTyXE0yxGIJU8aAPb7rllxJ6OjD/CRRH8KYwNnxkfiJY9yTQ48QJf+4nFic8afPNb+dquG7G3Rh9nxRQOhlQBHzZiPOe5EIC3Zn46AG3WgJtNMXESDahvs/wAWJy5jeDzGDiM5R5YDlggBLXFrsATx7VGb+b3Yx5XwTxmGQOikRy3DeYLp6/TYEcb0Gu/JW7IrqWAuQCDb3oX7PmaPERsn31lUrbqGFqk8RG2Hlf7PRTkdr5gWA1Ie9ide9MC7CZHKZSGU9L5SDfXhwoPVZalUZsPb0eNgXERXyPfRhYgg2INPw1B1FcsTW6mueJFAwxg9NKtsSvppUE0ykioPeqH0IehqUwuJzKDemO8GFzQHUkgg3v3oG+ycMcpBNwRpWYMRlbKw4G1MITIlmBzW0t2rXH4ts6SADKTYi/8AWtBYJHHamGKkNjp9a7/tt/w00xGLtf0cqAYb7YwR42KU+kWQ30/DILt7jj8KJK7uwyRozXLZVPnLpLmC28zOvHMDrQo8U5yxiJAGh0HuKKu4eKDYGD1BiEAuO3L3oOuA3fiBRVW4Egkb05VJQ3HptoS1iT2qoeIOzlbGiQo75oxG4U2uL+lrkWuD9Kvu1Yo3UZ3KAMDcSGO5HAXBFx2qibV2XEMV5wxhkkP3kMqkAflCqbAfWg0xm7cUgVpoHDJYh2ygtbkAvXTWh9tfBNNivLiUs419PLuTyor7d2gWhjjjYeY7KikngXIF+9r3tVg2Lurh8KmSNbkklnOryNzZjz/gKCr7nbRODwkcEsLgKTmcENqxJzWHQW+VXSDEq4DKQyngRqDWuNwgKnQcKoDbyJs3FgSX/Z5b5guuVxwfL9DagJKVifhTbZe0Y50EkLrIh5qb/McQexpxPQM8QNKVZn4UqDGFK6gHnXV5lsY5NARof+aA8/ihikLBGCDMdMoY6E8zW2H8XMUVZZ7SA8DopHy40BmjmhUWJ1GmlQeJClz5THLcHjfW9DHBb8SyyqkZZTIVQXIIBYgX4d6JsHhtjMPZkxMUzXu6MGQf3WN9fegsMLOVFz9Ky0d+OpqJTeXI3kyRTJNmtlMbEdMwYekip+IC1BUNs7kQ4pgZ85ym9g2Ue1SeytnRYNMsYyISNCxNydOfOpfGOqKXJsBqSeVBHeDbeI2vjRBhb+Up9NiQLKdZnPIUBcfYaSyGZ182Qfu85JRBbgF4C/M2vVH3n3Ozt5ksMMbDh5NwLdTpqaub4efB4RWBOIsoztYK1x+K3MH50P8Abm/kkpKpGw99aCF3l2iREkStZk9V78CuoI76VdfDffXF4nEwriAjQzJJ5bi2cPEAWBseF+o/ENao2xdxsXtN2KALGPvyt92/5V/MfaiL4bbkY3ATuJWjGGZT6M4di+gDjT099enGgIE40oPeKuzmARlB+/xsbD40ZZWCi5IHuaqO+22YTh2iOYmQFRZfSCeBvQBTZeMlw7ZoneNuqki/uOBok7veKxNo8avtMo/1L/MUOMYBGxBObKbafiPatVQnVyB+kch3NB6ETEJKmaNlZTzUgj6cKzQM3a3sfCS5oRnUizoWKo3Sx5nuKVBvj908POS8MsiZiSEZY5CtyfSSrBj8RUdhtwZXkKLLCO8nmR/LMutWqbdHamSyzRlQTYMsZIFzpmKkn51Fzbu7WF/Tm1/AwB9gB19qDXd/wwxgxUIaMW81D5gliMYCsGYmxudBpXo+RwLkkADiTYW7npQX2T4V4qWNJMTiBGW1MeW7r/eFtauWM3fWDCMIg8jIyytmdmabyyCVJJ5qDYcKCf2ljPMULExCk6sDxC8VB6acaZyT5QAOf0qKO2USFZojnib19wjXIuOxJB7ipCR7jQXv/sKCr+JW1WEKYOD1T4j0gDjlPE9h3qQ3R3QTZ8HlrZpGsZJObN0H6RwA+NdMFsgrjWxDZWzxZATqyFTf0diOPtViC9aDXZO1leeTDfjSNZCLaZZCy2+a/WhXHhsJjN4ZIXjKQnPGqK7r5jxj94bcFYhtAeVEn/8AWhwseLxbKfs2Aci2ZsqoEQE92/nQn8Mtm+ZicRiDrJEVKG+iyM5MgBuQ3pUi/wCqgNsqJh4bRIEjQWCqLADhYCoLG7xv5nlqtib68TYdKncfilKjmGF/gahgn2hsBdlBv7UHDZ8TSKDISzcyaht48AGDFuQsoqY2QCEKa3zlSToSAeNctswGSVEUXA1PSgCGIwmSVgbkg+lff+uNbLhcw9fyHAe/WrNvrgUTFOYx90ANbrUYFJF+tBGzqNOduHKlTjEwnS4/q9KgvOy94PPmEUEMzNewsfTa/wB4ngB3oh4GFYBlJ15n1MT8eQrrsHYSYWERpqfxMeLHr2HQDSnrp7mgixtRSbpIrr7jTtfl8a6JtGNrgMLjQjmKxidmK17qNeJsLmoQ7vmNrj1Ly1IcdgeBFBWtv4lMC5jJAjmLGNTwRmIzqR+Qkg9iavMiH5UN/FLZc8rQ5IZWWP1FgpIFyt1v8AaIX7YGsVIJPcaX/nQdIEzS5jpZbAdL8/pT8NTXDoRqeJrMz2ViTwBPyFBRvEHaeXZwjX72IxF8gcKZEizF+YIX7ovVT3H2qcPhsbInqZfKy2UrmFpFFgQCBwGvSq/tvbJxMmZr5QuVQT91AeLAHQB7Ply3bMb8qbbGxjriFQMQs8kayAiwP2itfKAMo1JAtwNB6GjhKRRoTcrGqn3yi/1JrfLYK3Q6+x0Nb4o+o+5/jWMK9wRQaQD7ViOFgdeRGmUHmLC/xrUnywXtdydB1PIU8KaVwxEqoDLJoiD5nt3oKTvhshY4czWzSNrYcWP4V5tbrVSSEqvWx49RV727OwjM8i/ayArApH7pbavb81udU7CqPJ430Bv3sKCLxshFyBpalXDeTFBECg6sKVB6MlkANr3pBqq2I3qhwvkLO9/OW6SixjNueYkWqcw21UlW8bBh1U3+NA8YEmw/+VH7T27Hh5YsOtpMVMfSp/CvOV/yqNbDiarn/V2JTGzKmBxUsSqEVkiJuRqxuxAsa2Gy8RiMYmMGHfDkIFdJo0zMUvZ86voLG3C4oLTJgVZruc7dT/IcF+FNsRsdOgtTDH7XximyYCWTussAX/MwJ+VOtjbVllUmfDS4ZgbZXysD3DKdaDEez7C2Zh8f96y+B9JDEHkb8CDyp+SDzFNwQToyntcH+FBStr+GGFl1VDhraqyWdCeF2RgQaoy7gy4XaGFUt5kbTqVdeBCHN6xfRhw6W50Z3jkAOTT9LaqfjyqJlhWUFY7RYgC/ltxv1XqO4oHONmNyetbbNxQJt1qqbY3zGGYJjYpImPB8t0e3FgR/DvUhhtrwlFnEi+XxzX0tQW8Co3aGU/aS/uYtQv535f8AFPmkAGvSofaOIDkA/cQZrdT1N6Cp7y4p5I3mmYqX9ESAXY5vwqOluLVXcRjRFGy3uFYIDwDHKC1h0HCrFtFvNkJvc29TclXki9zzNDXeXbGaXIlrITqNRmOhPewAHwoOGPxhebMVDAekAnT5UqYRk3FuouOR70qCdKNhzDiFYM4YssbKWCkE2BUm1quWyPGbG+YBNFCsfMhDHYdRxH0qFlxLMWKh7MSLhUTn11NR+I2eRq2X4lmPyagKM/jRhwllkd3/APEDbtyv7102H4pnFSZFiC6XzTSRQg+1zc+1CKTAqNSW+ij6Wpu08Sm5ygjX0+pr+9B6RTarHj5HfLIz/wCla5T7xxp96SMf4h9WIFBbczfYJjUaafEspGUAuWTXTJ5fO/CiW2yNlopf9gjzHUiVCx11N85NvhQTce8kTEhTGT+qaFOOo4tfWnK521CQqOo9R/ygCqom82HCqy4WDKuiehLjstxoKndk72xTKSAwI/CFP0oOW39gz4hCqYpoLjXy0X1cxx1GvQ1jBbOnfCmPEFROAVWcKpbh6ZQNbHtflUlHiWk4R5Qfz8fkKzDspQLWVf7ItQQG3vD6PHGNsXNLK0aZRbKi3NrtlHM211qOk8IoPKMKTzJGxuVBBF+tqvSQgcL/ADrcCgpEu5uNWMRpjkdAuVfNis6gCy+tDc271WJfD/aCsVGOVze+Xy5suv6stvhei7lrbMaAUnw12jiFMcuJw8SLw8tXJY9ToLH41Ap4GY0t6fJVRzkmW5/VljDW9r0dLVkLQBM+AuMFiuIwxN9ReUW+OTWlRtVaVACJdoNHOgS1817sCwvx+7cXo0PsCDGYdDPDGWeMEsi5GBI4qRqPmaVKgFO8nguI5iFxblSLgPHmI0va4cX97VQts7qfs5A8zNf9Fv8A2NKlQW/wy3DWWWPEPJpF6gmTiRwu2bl7VaNo7aMzvEVUADU6kn+FqVKge7D3TjmymU3VdVUAqAfe+tXPDbLjjFlUD4VilQOAutb5axSoNlWshKVKgwVrIWs0qBBKzlpUqBZaVKl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49166" name="Picture 14" descr="http://we-indians.com/wp-content/uploads/2010/11/ambedkar_7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219200"/>
            <a:ext cx="8572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33400" y="3048000"/>
            <a:ext cx="4038600" cy="838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14B85-B562-48C5-8CC7-A1BC57312B4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524000"/>
            <a:ext cx="152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429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Privacy Policy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" y="1371600"/>
            <a:ext cx="1828800" cy="1143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4191000"/>
            <a:ext cx="207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1500" y="3886200"/>
            <a:ext cx="2286000" cy="1524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42900" y="5486400"/>
            <a:ext cx="247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Computer-readable </a:t>
            </a:r>
          </a:p>
          <a:p>
            <a:pPr algn="ctr"/>
            <a:r>
              <a:rPr lang="en-US" sz="2000">
                <a:latin typeface="Gill Sans MT" charset="0"/>
              </a:rPr>
              <a:t>privacy policy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485900" y="3048000"/>
            <a:ext cx="3048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933700" y="2286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Organizational audit log</a:t>
            </a:r>
          </a:p>
        </p:txBody>
      </p:sp>
      <p:pic>
        <p:nvPicPr>
          <p:cNvPr id="55302" name="Picture 6" descr="http://www.americanrivermedical.com/images/gallery/lockview-temp-lo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1219200"/>
            <a:ext cx="1222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AutoShape 8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4828" name="AutoShape 10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4829" name="AutoShape 12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55310" name="Picture 14" descr="http://test.ical.ly/wp-content/uploads/2010/08/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300" y="91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AutoShape 16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4832" name="AutoShape 18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4833" name="AutoShape 20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55318" name="Picture 22" descr="http://www.chronarion.org/ada/AnalyticalEng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1371600"/>
            <a:ext cx="1371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2857500" y="4648200"/>
            <a:ext cx="2743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14900" y="22098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38800" y="1371600"/>
            <a:ext cx="1676400" cy="441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6057900" y="41148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315200" y="3581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58100" y="31908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Detect policy violations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838700" y="59245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Audit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866900" y="3087688"/>
            <a:ext cx="3009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Complete formalization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of HIPAA, GLBA </a:t>
            </a:r>
            <a:endParaRPr lang="en-US">
              <a:latin typeface="Gill Sans MT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39000" y="1185863"/>
            <a:ext cx="1676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Automated audit for </a:t>
            </a:r>
            <a:r>
              <a:rPr lang="en-US">
                <a:latin typeface="Gill Sans MT" charset="0"/>
              </a:rPr>
              <a:t>black-and-white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policy concepts</a:t>
            </a:r>
          </a:p>
          <a:p>
            <a:pPr algn="ctr"/>
            <a:endParaRPr lang="en-US">
              <a:latin typeface="Gill Sans MT" charset="0"/>
            </a:endParaRPr>
          </a:p>
          <a:p>
            <a:pPr algn="ctr"/>
            <a:endParaRPr lang="en-US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1400" y="4541838"/>
            <a:ext cx="167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Oracles to  audit for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grey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policy concepts</a:t>
            </a:r>
          </a:p>
        </p:txBody>
      </p:sp>
      <p:pic>
        <p:nvPicPr>
          <p:cNvPr id="39938" name="Picture 2" descr="The Oracle (i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7086600" y="1066800"/>
            <a:ext cx="2057400" cy="1676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953000" y="5410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3048000" y="52578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Environment </a:t>
            </a:r>
          </a:p>
          <a:p>
            <a:pPr algn="ctr"/>
            <a:r>
              <a:rPr lang="en-US" sz="2000">
                <a:latin typeface="Gill Sans MT" charset="0"/>
              </a:rPr>
              <a:t>Model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196975" y="2057400"/>
          <a:ext cx="5889856" cy="2031999"/>
        </p:xfrm>
        <a:graphic>
          <a:graphicData uri="http://schemas.openxmlformats.org/drawingml/2006/table">
            <a:tbl>
              <a:tblPr/>
              <a:tblGrid>
                <a:gridCol w="2944928"/>
                <a:gridCol w="2944928"/>
              </a:tblGrid>
              <a:tr h="3533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solidFill>
                            <a:srgbClr val="90EE90"/>
                          </a:solidFill>
                        </a:rPr>
                        <a:t>The Oracle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i="1" u="none" strike="noStrike">
                          <a:solidFill>
                            <a:srgbClr val="0645AD"/>
                          </a:solidFill>
                          <a:hlinkClick r:id="rId9" tooltip="The Matrix (franchise)"/>
                        </a:rPr>
                        <a:t>The Matrix</a:t>
                      </a:r>
                      <a:r>
                        <a:rPr lang="en-US" sz="1700"/>
                        <a:t> character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91">
                <a:tc gridSpan="2">
                  <a:txBody>
                    <a:bodyPr/>
                    <a:lstStyle/>
                    <a:p>
                      <a:pPr algn="ctr" fontAlgn="t"/>
                      <a:endParaRPr lang="en-US" sz="1700" dirty="0">
                        <a:solidFill>
                          <a:srgbClr val="90EE90"/>
                        </a:solidFill>
                      </a:endParaRP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9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/>
                        <a:t>Species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/>
                        <a:t>Computer Program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43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/>
                        <a:t>Title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/>
                        <a:t>A program designed to investigate the human psyche.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810000" y="3429000"/>
            <a:ext cx="3505200" cy="685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 animBg="1"/>
      <p:bldP spid="10" grpId="0" animBg="1"/>
      <p:bldP spid="11" grpId="0"/>
      <p:bldP spid="12" grpId="0" animBg="1"/>
      <p:bldP spid="14" grpId="0"/>
      <p:bldP spid="25" grpId="0" animBg="1"/>
      <p:bldP spid="27" grpId="0" animBg="1"/>
      <p:bldP spid="28" grpId="0" animBg="1"/>
      <p:bldP spid="30" grpId="0" animBg="1"/>
      <p:bldP spid="31" grpId="0" animBg="1"/>
      <p:bldP spid="32" grpId="0"/>
      <p:bldP spid="36" grpId="0"/>
      <p:bldP spid="38" grpId="0"/>
      <p:bldP spid="39" grpId="0"/>
      <p:bldP spid="41" grpId="0"/>
      <p:bldP spid="33" grpId="0" animBg="1"/>
      <p:bldP spid="34" grpId="0" animBg="1"/>
      <p:bldP spid="42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090B-8912-46A8-9455-07F76D92408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865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001000" cy="2743200"/>
          </a:xfrm>
        </p:spPr>
        <p:txBody>
          <a:bodyPr/>
          <a:lstStyle/>
          <a:p>
            <a:pPr algn="ctr"/>
            <a:r>
              <a:rPr lang="en-US" smtClean="0"/>
              <a:t>Auditing Black-and-White Policy Concepts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With D. Garg (CMU </a:t>
            </a:r>
            <a:r>
              <a:rPr lang="en-US" sz="2400" smtClean="0">
                <a:sym typeface="Wingdings" charset="2"/>
              </a:rPr>
              <a:t> MPI-SWS) </a:t>
            </a:r>
            <a:r>
              <a:rPr lang="en-US" sz="2400" smtClean="0"/>
              <a:t>and L. Jia (CMU)</a:t>
            </a:r>
            <a:br>
              <a:rPr lang="en-US" sz="2400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E6BCA-6C86-450C-8ED9-96BAD7D4A78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89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Challenge for Auditing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46263" y="1484313"/>
            <a:ext cx="5256212" cy="992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Audit Logs are Incomplete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2724150"/>
            <a:ext cx="7488238" cy="992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Future: store only past and current events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Example:  Timely data breach notification refers to future event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3948113"/>
            <a:ext cx="7488238" cy="993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Subjective: no “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sz="2800" dirty="0"/>
              <a:t>” information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Example:  May not record evidence for purposes and beliefs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5245100"/>
            <a:ext cx="7488238" cy="992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Spatial: remote logs may be inaccessible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Example:  Logs distributed across different departments of a hospital</a:t>
            </a:r>
          </a:p>
        </p:txBody>
      </p:sp>
    </p:spTree>
    <p:custDataLst>
      <p:tags r:id="rId1"/>
    </p:custDataLst>
  </p:cSld>
  <p:clrMapOvr>
    <a:masterClrMapping/>
  </p:clrMapOvr>
  <p:transition advTm="22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41AA-39C2-4DE5-96A4-6E80BFEF0B5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Model of Incomplete Logs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295400"/>
            <a:ext cx="7488238" cy="1368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Model </a:t>
            </a:r>
            <a:r>
              <a:rPr lang="en-US" sz="3200" b="1" dirty="0"/>
              <a:t>all</a:t>
            </a:r>
            <a:r>
              <a:rPr lang="en-US" sz="3200" dirty="0"/>
              <a:t> incomplete logs uniformly </a:t>
            </a:r>
            <a:r>
              <a:rPr lang="en-US" sz="3200"/>
              <a:t>as 3</a:t>
            </a:r>
            <a:r>
              <a:rPr lang="en-US" sz="3200" b="1"/>
              <a:t>-valued </a:t>
            </a:r>
            <a:r>
              <a:rPr lang="en-US" sz="3200" b="1" dirty="0"/>
              <a:t>structures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65350" y="3240088"/>
            <a:ext cx="4986338" cy="992187"/>
            <a:chOff x="2267744" y="3212976"/>
            <a:chExt cx="5184576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2267744" y="3212976"/>
              <a:ext cx="5184576" cy="115212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0966" name="Picture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3367147"/>
              <a:ext cx="4698413" cy="83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914400" y="4824413"/>
            <a:ext cx="7488238" cy="1366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Define </a:t>
            </a:r>
            <a:r>
              <a:rPr lang="en-US" sz="3200" b="1" dirty="0"/>
              <a:t>semantics</a:t>
            </a:r>
            <a:r>
              <a:rPr lang="en-US" sz="3200" dirty="0"/>
              <a:t> (meanings of formulas) over 3-valued structures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 advTm="22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E2AAD-CFBD-4120-898F-F43353B9B6A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reduce:  The Iterative Algorithm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79638" y="1412875"/>
            <a:ext cx="5303837" cy="6842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reduce (</a:t>
            </a:r>
            <a:r>
              <a:rPr lang="en-US" sz="4400" dirty="0">
                <a:latin typeface="Monotype Corsiva"/>
                <a:cs typeface="Monotype Corsiva"/>
              </a:rPr>
              <a:t>L</a:t>
            </a:r>
            <a:r>
              <a:rPr lang="en-US" sz="4400" dirty="0"/>
              <a:t>, </a:t>
            </a:r>
            <a:r>
              <a:rPr lang="en-US" sz="4400" i="1" dirty="0">
                <a:latin typeface="Arial"/>
                <a:cs typeface="Arial"/>
              </a:rPr>
              <a:t>φ</a:t>
            </a:r>
            <a:r>
              <a:rPr lang="en-US" sz="4400" dirty="0"/>
              <a:t>) = </a:t>
            </a:r>
            <a:r>
              <a:rPr lang="en-US" sz="4400" i="1" dirty="0">
                <a:latin typeface="Arial"/>
                <a:cs typeface="Arial"/>
              </a:rPr>
              <a:t>φ'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1516063" y="5373688"/>
            <a:ext cx="720725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/>
                <a:cs typeface="Arial"/>
              </a:rPr>
              <a:t>φ</a:t>
            </a:r>
            <a:r>
              <a:rPr lang="en-US" sz="2800" i="1" baseline="-25000" dirty="0">
                <a:latin typeface="Arial"/>
                <a:cs typeface="Arial"/>
              </a:rPr>
              <a:t>0</a:t>
            </a:r>
            <a:endParaRPr lang="en-US" sz="28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4092575" y="5362575"/>
            <a:ext cx="720725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/>
                <a:cs typeface="Arial"/>
              </a:rPr>
              <a:t>φ</a:t>
            </a:r>
            <a:r>
              <a:rPr lang="en-US" sz="2800" i="1" baseline="-25000" dirty="0">
                <a:latin typeface="Arial"/>
                <a:cs typeface="Arial"/>
              </a:rPr>
              <a:t>1</a:t>
            </a:r>
            <a:endParaRPr lang="en-US" sz="28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7138988" y="5362575"/>
            <a:ext cx="720725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/>
                <a:cs typeface="Arial"/>
              </a:rPr>
              <a:t>φ</a:t>
            </a:r>
            <a:r>
              <a:rPr lang="en-US" sz="2800" i="1" baseline="-25000" dirty="0">
                <a:latin typeface="Arial"/>
                <a:cs typeface="Arial"/>
              </a:rPr>
              <a:t>2</a:t>
            </a:r>
            <a:endParaRPr lang="en-US" sz="2800" baseline="-250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41438" y="3041650"/>
            <a:ext cx="1141412" cy="650875"/>
            <a:chOff x="3402468" y="2010870"/>
            <a:chExt cx="1992452" cy="1143000"/>
          </a:xfrm>
        </p:grpSpPr>
        <p:pic>
          <p:nvPicPr>
            <p:cNvPr id="43040" name="Picture 6" descr="http://www.americanrivermedical.com/images/gallery/lockview-temp-lo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2492" y="2204864"/>
              <a:ext cx="1222428" cy="9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1" name="Picture 14" descr="http://test.ical.ly/wp-content/uploads/2010/08/databa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2468" y="201087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419475" y="2781300"/>
            <a:ext cx="1800225" cy="1079500"/>
            <a:chOff x="3402468" y="2010870"/>
            <a:chExt cx="1992452" cy="1143000"/>
          </a:xfrm>
        </p:grpSpPr>
        <p:pic>
          <p:nvPicPr>
            <p:cNvPr id="43038" name="Picture 6" descr="http://www.americanrivermedical.com/images/gallery/lockview-temp-lo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2492" y="2204864"/>
              <a:ext cx="1222428" cy="9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9" name="Picture 14" descr="http://test.ical.ly/wp-content/uploads/2010/08/databas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2468" y="201087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6011863" y="2420938"/>
            <a:ext cx="2592387" cy="1624012"/>
            <a:chOff x="3402468" y="2010870"/>
            <a:chExt cx="1992452" cy="1143000"/>
          </a:xfrm>
        </p:grpSpPr>
        <p:pic>
          <p:nvPicPr>
            <p:cNvPr id="43036" name="Picture 6" descr="http://www.americanrivermedical.com/images/gallery/lockview-temp-lo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2492" y="2204864"/>
              <a:ext cx="1222428" cy="9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7" name="Picture 14" descr="http://test.ical.ly/wp-content/uploads/2010/08/databas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2468" y="201087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ounded Rectangle 17"/>
          <p:cNvSpPr/>
          <p:nvPr/>
        </p:nvSpPr>
        <p:spPr>
          <a:xfrm>
            <a:off x="2916238" y="3841750"/>
            <a:ext cx="360362" cy="210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reduce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08625" y="3860800"/>
            <a:ext cx="358775" cy="210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reduce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236788" y="5661025"/>
            <a:ext cx="679450" cy="1444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827588" y="5661025"/>
            <a:ext cx="681037" cy="1444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859713" y="5661025"/>
            <a:ext cx="679450" cy="1444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316288" y="5661025"/>
            <a:ext cx="776287" cy="1444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67400" y="5661025"/>
            <a:ext cx="1271588" cy="1444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Bent Arrow 24"/>
          <p:cNvSpPr/>
          <p:nvPr/>
        </p:nvSpPr>
        <p:spPr>
          <a:xfrm>
            <a:off x="4344438" y="3987521"/>
            <a:ext cx="1163665" cy="665616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1876010" y="4044314"/>
            <a:ext cx="1039806" cy="608824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124075" y="5013325"/>
            <a:ext cx="792163" cy="14446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643438" y="5013325"/>
            <a:ext cx="865187" cy="14446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635875" y="5013325"/>
            <a:ext cx="903288" cy="14446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Bent Arrow 25"/>
          <p:cNvSpPr/>
          <p:nvPr/>
        </p:nvSpPr>
        <p:spPr>
          <a:xfrm>
            <a:off x="7636649" y="4005064"/>
            <a:ext cx="902421" cy="648074"/>
          </a:xfrm>
          <a:prstGeom prst="bentArrow">
            <a:avLst>
              <a:gd name="adj1" fmla="val 25000"/>
              <a:gd name="adj2" fmla="val 26069"/>
              <a:gd name="adj3" fmla="val 25000"/>
              <a:gd name="adj4" fmla="val 43750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7950" y="3232150"/>
            <a:ext cx="863600" cy="44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Logs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7950" y="5445125"/>
            <a:ext cx="863600" cy="43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Policy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563688" y="6092825"/>
            <a:ext cx="697547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Time</a:t>
            </a:r>
          </a:p>
        </p:txBody>
      </p:sp>
      <p:pic>
        <p:nvPicPr>
          <p:cNvPr id="35" name="Picture 2" descr="The Oracle (i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The Oracle (i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419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The Oracle (i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419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7" grpId="0" animBg="1"/>
      <p:bldP spid="2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99169-8C71-46D3-8285-45B64483CC7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Syntax of Policy Logic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724400"/>
            <a:ext cx="8229600" cy="1431925"/>
          </a:xfrm>
        </p:spPr>
        <p:txBody>
          <a:bodyPr/>
          <a:lstStyle/>
          <a:p>
            <a:r>
              <a:rPr lang="en-US" smtClean="0"/>
              <a:t>First-order logic with restricted quantification over </a:t>
            </a:r>
            <a:r>
              <a:rPr lang="en-US" i="1" smtClean="0">
                <a:solidFill>
                  <a:srgbClr val="C00000"/>
                </a:solidFill>
              </a:rPr>
              <a:t>infinite domains</a:t>
            </a:r>
            <a:r>
              <a:rPr lang="en-US" i="1" smtClean="0"/>
              <a:t> </a:t>
            </a:r>
            <a:r>
              <a:rPr lang="en-US" smtClean="0"/>
              <a:t>(challenge for reduce)</a:t>
            </a:r>
          </a:p>
          <a:p>
            <a:r>
              <a:rPr lang="en-US" smtClean="0"/>
              <a:t>Can express timed temporal properties, “grey” predicates</a:t>
            </a:r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32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15529-45A7-41CD-B284-A27DE519719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50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from HIPAA Privacy Rule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293" y="3326911"/>
            <a:ext cx="6497110" cy="340606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∀p1, p2, </a:t>
            </a:r>
            <a:r>
              <a:rPr lang="en-US" sz="2000" dirty="0" err="1">
                <a:latin typeface="Arial"/>
                <a:ea typeface="+mn-ea"/>
                <a:cs typeface="Arial"/>
              </a:rPr>
              <a:t>m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u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q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t</a:t>
            </a:r>
            <a:r>
              <a:rPr lang="en-US" sz="2000" dirty="0">
                <a:latin typeface="Arial"/>
                <a:ea typeface="+mn-ea"/>
                <a:cs typeface="Arial"/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(send(p1, p2, </a:t>
            </a:r>
            <a:r>
              <a:rPr lang="en-US" sz="2000" dirty="0" err="1">
                <a:latin typeface="Arial"/>
                <a:ea typeface="+mn-ea"/>
                <a:cs typeface="Arial"/>
              </a:rPr>
              <a:t>m</a:t>
            </a:r>
            <a:r>
              <a:rPr lang="en-US" sz="2000" dirty="0">
                <a:latin typeface="Arial"/>
                <a:ea typeface="+mn-ea"/>
                <a:cs typeface="Arial"/>
              </a:rPr>
              <a:t>) ∧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 inrole(p2, law-enforcement) ∧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 </a:t>
            </a:r>
            <a:r>
              <a:rPr lang="en-US" sz="2000" dirty="0" err="1">
                <a:latin typeface="Arial"/>
                <a:ea typeface="+mn-ea"/>
                <a:cs typeface="Arial"/>
              </a:rPr>
              <a:t>tagged(m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q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t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u</a:t>
            </a:r>
            <a:r>
              <a:rPr lang="en-US" sz="2000" dirty="0">
                <a:latin typeface="Arial"/>
                <a:ea typeface="+mn-ea"/>
                <a:cs typeface="Arial"/>
              </a:rPr>
              <a:t>) ∧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 </a:t>
            </a:r>
            <a:r>
              <a:rPr lang="en-US" sz="2000" dirty="0" err="1">
                <a:latin typeface="Arial"/>
                <a:ea typeface="+mn-ea"/>
                <a:cs typeface="Arial"/>
              </a:rPr>
              <a:t>attr_in(t</a:t>
            </a:r>
            <a:r>
              <a:rPr lang="en-US" sz="2000" dirty="0">
                <a:latin typeface="Arial"/>
                <a:ea typeface="+mn-ea"/>
                <a:cs typeface="Arial"/>
              </a:rPr>
              <a:t>, phi))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 ⊃ (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purp_in</a:t>
            </a:r>
            <a:r>
              <a:rPr lang="en-US" sz="2000" dirty="0" err="1">
                <a:latin typeface="Arial"/>
                <a:ea typeface="+mn-ea"/>
                <a:cs typeface="Arial"/>
              </a:rPr>
              <a:t>(u</a:t>
            </a:r>
            <a:r>
              <a:rPr lang="en-US" sz="2000" dirty="0">
                <a:latin typeface="Arial"/>
                <a:ea typeface="+mn-ea"/>
                <a:cs typeface="Arial"/>
              </a:rPr>
              <a:t>, id-criminal))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      ∧</a:t>
            </a:r>
            <a:r>
              <a:rPr lang="en-US" sz="2000" dirty="0" err="1">
                <a:latin typeface="+mn-lt"/>
                <a:ea typeface="+mn-ea"/>
                <a:cs typeface="+mn-cs"/>
                <a:sym typeface="Symbol"/>
              </a:rPr>
              <a:t>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m</a:t>
            </a:r>
            <a:r>
              <a:rPr lang="en-US" sz="2000" dirty="0">
                <a:latin typeface="+mn-lt"/>
                <a:ea typeface="+mn-ea"/>
                <a:cs typeface="+mn-cs"/>
              </a:rPr>
              <a:t>’. </a:t>
            </a:r>
            <a:r>
              <a:rPr lang="en-US" sz="2000" spc="300" dirty="0" err="1">
                <a:ln>
                  <a:solidFill>
                    <a:schemeClr val="tx1"/>
                  </a:solidFill>
                </a:ln>
                <a:latin typeface="Arial"/>
                <a:ea typeface="+mn-ea"/>
                <a:cs typeface="Arial"/>
                <a:sym typeface="Symbol"/>
              </a:rPr>
              <a:t></a:t>
            </a:r>
            <a:r>
              <a:rPr lang="en-US" sz="2000" dirty="0" err="1">
                <a:latin typeface="Arial"/>
                <a:ea typeface="+mn-ea"/>
                <a:cs typeface="Arial"/>
              </a:rPr>
              <a:t>state(q,m</a:t>
            </a:r>
            <a:r>
              <a:rPr lang="en-US" sz="2000" dirty="0">
                <a:latin typeface="Arial"/>
                <a:ea typeface="+mn-ea"/>
                <a:cs typeface="Arial"/>
              </a:rPr>
              <a:t>’) ∧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is-admission-of-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crime</a:t>
            </a:r>
            <a:r>
              <a:rPr lang="en-US" sz="2000" dirty="0" err="1">
                <a:latin typeface="Arial"/>
                <a:ea typeface="+mn-ea"/>
                <a:cs typeface="Arial"/>
              </a:rPr>
              <a:t>(m</a:t>
            </a:r>
            <a:r>
              <a:rPr lang="en-US" sz="2000" dirty="0">
                <a:latin typeface="Arial"/>
                <a:ea typeface="+mn-ea"/>
                <a:cs typeface="Arial"/>
              </a:rPr>
              <a:t>’)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/>
                <a:ea typeface="+mn-ea"/>
                <a:cs typeface="Arial"/>
              </a:rPr>
              <a:t>        ∧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believes-crime-caused-serious-harm</a:t>
            </a:r>
            <a:r>
              <a:rPr lang="en-US" sz="2000" dirty="0">
                <a:latin typeface="Arial"/>
                <a:ea typeface="+mn-ea"/>
                <a:cs typeface="Arial"/>
              </a:rPr>
              <a:t>(p1, </a:t>
            </a:r>
            <a:r>
              <a:rPr lang="en-US" sz="2000" dirty="0" err="1">
                <a:latin typeface="Arial"/>
                <a:ea typeface="+mn-ea"/>
                <a:cs typeface="Arial"/>
              </a:rPr>
              <a:t>q</a:t>
            </a:r>
            <a:r>
              <a:rPr lang="en-US" sz="2000" dirty="0">
                <a:latin typeface="Arial"/>
                <a:ea typeface="+mn-ea"/>
                <a:cs typeface="Arial"/>
              </a:rPr>
              <a:t>, </a:t>
            </a:r>
            <a:r>
              <a:rPr lang="en-US" sz="2000" dirty="0" err="1">
                <a:latin typeface="Arial"/>
                <a:ea typeface="+mn-ea"/>
                <a:cs typeface="Arial"/>
              </a:rPr>
              <a:t>m</a:t>
            </a:r>
            <a:r>
              <a:rPr lang="en-US" sz="2000" dirty="0">
                <a:latin typeface="Arial"/>
                <a:ea typeface="+mn-ea"/>
                <a:cs typeface="Arial"/>
              </a:rPr>
              <a:t>’)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38" y="1193800"/>
            <a:ext cx="8067675" cy="1993900"/>
          </a:xfrm>
          <a:prstGeom prst="rect">
            <a:avLst/>
          </a:prstGeom>
          <a:solidFill>
            <a:srgbClr val="F6E0E1"/>
          </a:solidFill>
          <a:effectLst>
            <a:outerShdw blurRad="50800" dist="63500" dir="2700000" algn="tl" rotWithShape="0">
              <a:srgbClr val="000000">
                <a:alpha val="52000"/>
              </a:srgbClr>
            </a:outerShdw>
          </a:effectLst>
        </p:spPr>
        <p:txBody>
          <a:bodyPr tIns="91440" bIns="0" anchor="ctr" anchorCtr="1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Garamond"/>
                <a:ea typeface="+mn-ea"/>
                <a:cs typeface="Garamond"/>
              </a:rPr>
              <a:t>A covered entity may disclose an individual’s protected health information (phi) to law-enforcement officials for the purpose of identifying an individual if the individual made a statement admitting participating in a violent crime that the covered entity believes may have caused serious physical harm to the victim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94000" y="5803900"/>
            <a:ext cx="920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5061" name="Slide Number Placeholder 7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F885DE4-91F8-434A-BB57-D73477986BA5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19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</p:spTree>
  </p:cSld>
  <p:clrMapOvr>
    <a:masterClrMapping/>
  </p:clrMapOvr>
  <p:transition advTm="2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073A6-393C-4686-85C5-5E4F8924273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Personal Information is Everywhere</a:t>
            </a:r>
            <a:endParaRPr lang="en-US" smtClean="0"/>
          </a:p>
        </p:txBody>
      </p:sp>
      <p:sp>
        <p:nvSpPr>
          <p:cNvPr id="20482" name="AutoShape 8" descr="data:image/jpg;base64,/9j/4AAQSkZJRgABAQAAAQABAAD/2wCEAAkGBhISERUUExQWFRUWGRwYGRgYGRkbGhsWFhsZGhccHRwcHicgHBwlHB0aHy8gJCcpLCwtGB4xNTAqNyYtLCkBCQoKDgwOGg8PGiwlHyQxLCwyNjUvLCwvKSwsLCwsLCwuKiosLCosLCwsLCk0LCoyLCwsLCwsKSkpLCkqLCosKf/AABEIAOEA4QMBIgACEQEDEQH/xAAcAAACAwEBAQEAAAAAAAAAAAAABgMEBQcCAQj/xABMEAACAQMCAwUDCAYFCgYDAAABAgMABBESIQUxQQYTIlFhMnGBBxQjQlKRobEVYnKCwdEkM5Ki4RZDU1RjlMLT8PEXNIOEsrNzo9L/xAAaAQADAQEBAQAAAAAAAAAAAAAAAwQBAgUG/8QANREAAQMCBAMHAwMEAwEAAAAAAQACEQMhBBIxQVFhcROBkaGxwfAiMtEFFOEjkqLxM0JiFf/aAAwDAQACEQMRAD8A7jRRRQhFFFFCEUUUUIRRXmSQKCSQABkk7AAcyT5UpXHblpyU4dELjGQbhyUtlIznDAFpiOojBH6wrCQLlCbmYAZOwHM0s3XyiWgYpB3l5IOaWqGXH7TjEa/vMKyYezaXOXv7h7rB/qiO7twQc7QqcNjzlZ8+Qpg4Zw50GEVFQY0KFCqo9FAAX4DrU5xDTGQTPBN7M72WSOO8UnbTFDbWo/20hnkx0OiHCA+hkqvc8IvCwSfiNySx5W6QwAemQsj/AN6mocLXVqY+Mgj39ds+XpWVP2ptY5HijjuJ5I20usUMr6XxyLkBAcEfW5H1rP67hsPx85o+gc1j33Ym2K+Jri5PXvbq6O2fSVR+Fev/AA64Xp/8nG0n62o7+9mP51s8d7Ui0tEuDbSeN0UxeESL3hxyUkFvQHfPOrNx2mQfMzHiSO7k0K4bAAMUkqtjG+dGMbc/TFb2T5JzIzN4Jbg+T3hhQF7KJWIyNII5+5sivll2GtVLBRNb7kAxXN0u490xH4VqcZ7SX1vNHH81gkE8rRxEXDKxwruC4MJC+FTyJ3++mCwkkeIGeJY33ygcSAYJx4tIzkYPLrWdi8R9enn1RnbwSdHwS4RylvxG7XqO+7q4XH/qIG/v/GrMnFOLW5w62l0OgVntpD/a7yIn01LVh+3PDzk5fugdJnEUvcZBx/XBdGAc+LOPWtt+FI2GU8skHnzxg5HP/GiK7RaD8+bo+g8liRfKLbqQt2k1kxOAbhMRk/qzIWiP9oUzwTq6hkYMpGQykEEeYI2NZd/ZysMeE5ODtsV66tt/LGCN6W7jsrBCDLZyvZSc2EIHds3LxwH6JvgEPrW/uACQ8QjsydLp8opMh7Zz2w/p8Q7r/WrcM0YHnLEfpIvVvEueopttLyOVFkjdXRhlWUhlI8wRsaoBBEhLIhTUUUVqxFFFFCEUUUUIRRRRQhFFFFCEUUUUIRWP2g7UQ2gVW1STSbRQRjVLIRz0r0UdWOFHU1S7Sdqmjf5taqst0wzhs93Ch/zkxG4Hkg8THYedU+z/AAWNA8hZ7i5l2kmceJjzxgbJGOkY8IGM5O9KqVWstuu2sLlVbgk16O94g66BulmjZhUg5HeHY3DjbniMdFbnTHw6zl0aTpUctgPZHIDHT02AqxacLWNeWojcDY/DoD/176TrntHdXFpJercx2MUesJGVWRzJGSuicuPCxYae7jGrf2jypLaTqhDqluUrouDbNWvxDthZ28ggizPcM+gRRaTiUg4DOSI42wvIkHY7GqfaXtNe201m/dL3civ30K+N9aLrKo+BqYIHYDA1d2R1FTtFHxPhmqAxpK2JVKYxHeJh9/1hJsc7kE+dep2fiXD4JolCTo8cyq5ICzwviVCcEgbSJ7jVTWhogJZM6rA7V8QX9IW99G4aOCCOXUu4a3nmMUp+CPr/AHKu3KyR8SvEW8W0jkSG4LFIySSGhbDSHSuO7XOVOcitNexNvFLcs0n0FxE0XcHAVBIzNLoOc4ZmLaQNiTjngVOK8c4QhTvVimkiUIhZBLIAOm4L565xQXAapjKT6n2glfOM3sU1lH3Fz88MF3alpAUds/OI2Oe6ULsp6DYCqnFuCzW15apDGz2j3azrpBIt3KyrMpxyibXrHRTrHUVO/wApigaYrWUgcvDpX+8Uqu3yk3PS1HxdR+TGiSdAfArTRj7nNHVzR7pg7Q2zvfcOIViqSTOzAEhfoHVcnkMlsDNTdu1lPDbsRZ19y+NPteydWPXTnHrSwPlJuutqPhIp/iKsxfKfj+stZR6gAj+6zH8KLjUHwKBSn7XNPRzfytx+K2UXDe9DIbVYcLjBVk04CAdSfZ088nFJ94XjsuF2MwnJ0LLcLCHaVYYFG3g8Y+kaNSRv4TitDh3FuCPOJe5gjnzqy0YQ6/tAMAdXqBmmqysYGuXulcvI8aR4yMKiMzeEYyNRbJz5CsDgdFj6L6f3AhUOySBsyQ30tzbjKd3KAzpINJwXKrIMD6rgnxDfzvcW45ZROI7ieGN2xhXkRWO+2xPLPntWldSFUZgNRCkgDqQNh8eVK3YTh0J4ek8miR7pO+uJGAOppBllYn6qZ0BeQC1pAIgpYMLaubWQIQhBHNfMZ9envFLP+TUkGZ7GRIJSSZIiP6PK3UvGvsMcf1keD5q1aFrfRcLgS3kdpGZ5O4iiRnkMRdmRFUZOlEIXUdhgb1bseJW96HVNaSrjvI5EaOVc8tSsM4IGzDIPmcYqZ1JzDmpnu2TA8Gzkdn+1yXDGGRDb3SjU0DkElftxsNpY/wBZfiBW/SnxzgMMkIWQOjxHVHKhw8bdHRx7LfgeRB6eez/amRJFtb4jvG2hnA0x3AHQj/Nzgc4+R5rkUynWD7HXguXMIvsm6iiinLhFFFFCEUUUUIRRRRQhFLXantG8bLa2oDXcoyM7rDFnBmkA6Z2VebtgDrVztT2hFpDqVe8mkYRwxDYySt7K56KPaZuigmsfs3wqS3Zi/wBLcTHXNMQfFIQdIH2Y1HhRegydiTSqtUUwJ3XbW5lL2Z4WsCvGis0jHVJLIfHI7bNIx6n3bKMAerLa2ioNgM9SBjNUOKvNBaytbxiadVJVCcBm/wCsnG2cYyM5pI4WkU01pJaTTT3bOJLqZmZQsGSJY5Y86I8kaEiAyCufqljxSpEfU+5WucDZuis2vbO8tTK13oniS5eA92Ak6MTmILHnEytGyMAvjGT7WM1LYWVvLxCO9tVW5gnyHxv83uQu0ug+wWVdDZAYEL5mtuPs5p4q113asskABc41JMjafCP14yASP9EB1qr2i7Ww2jMkCK08h1EIACTy1McdMY1NnljxYIp5MIYwvMD/AF1WlNbW1nNNdFzGZVBkXUAhZNu809GxhS2QNhmlfifyiyy7WiYX/SPkD4D2m+AH7VLtwsk795cN3jcwu+hT6A8z+s2/lipwhPIE0wU96hgJT8VTp2pDMeJ07hv1PgVWuYpJiTPK8uea50p/ZXn+8TXuG3VBhFCjyUAflTP2b4DFOuWY56gA/nyFV+N21vHIY4lJKjdi25PUDpt7qS3G0mEhjDYxNtjBOsgDnCVVZiKzQalS2sXjlAAjwWOkLEZAJArwBTp2entO50kqpYYbJ59Qc9CP4Uvy2Sx3WmQgIDqLDqvMYxzzXNL9Qc4ukDQkDcEf9XDj/I2kqqYMNDSDvB4dRyXyXgEiKrPsrcj8M8udZ0cRbkM00cY7XJIpSNNuWSN9uXu/Gp+zrW8CFnddbdNmKjy22zU7cXXpF3aHWILgGi05rWPCOPcSnnDUahAZzmDPS9xxSZNCDlWUEdQRn8DUENmYzmF3hPPCnK5/YbK/cBTFfW8Us/gbAc4yfM9cDbGaiuOBSwviRMjzHI+W9UD9QoVKJqVBcDhGk6E21Bi64ZRxNCplpOtPGR3j1svfDO31zDgXCCVPtpnI967sPeNXuFbHDuAcLvPpIxqR27xoRLIIWfOSzQhu7Y53O3PmM0rw2TuMqpNV5eFyxN3qa4X+1jCtjlqHJvfzHQ0wmlmLabwSNpEqinX7QDtmFs/9gDHePceCc+GTRx8Wu+/IWWRYhblsANbKg1LGT5S6yyjzU8sVFHxOKfifziJl7i0t5I5p8jQzuyMI9XIiMIWJ5KWA6mqvCe08F2BbcQhiL8wJFV0bH1l1Df8AMddgWqbtvZrDA0kndLYWyBktkGkTXBbEayYAURBinhGxJJbZcEBldvplmuh0Ox6LY7O9pIeJJKyRuEjk0BnXAfwqwYA74wQcEdR8Ie0PDkkg7maMOpwBg4OxyrA81ZTuGG6n37rCdpZ7a0ihtIi8spIWaZSpuLiQl5WihOHZdRLGR9CKuN22BebEv3MUVzJGblo8to2yVwHZVJyVBIyeW/TOKTVpFwlpgoa6LHRYvZrjssUosrxi0hBNvORjv41GSG6CdBjUPrDDDY03Uq9pOEm5UQuDkEMkqZDxyLkxuh+2p3HmCwPM1Y7IdoHmV4LgBbu3IWUD2XU/1cyfqON8fVIZTyraVUPkbhY5uVMVFFFOXCKKKKEIrzJIFBJIAAySdgAOZJ8q9UodubgzvFw9CfpwXuCp3W0QgOOeQZWKxD9p/KsJi6FncMlku5jxEoWQ5jtEOfDbn2pMH68xAPLaMKPrU3TStFFJPoeVgpYIg8TYGQqj7RqDhaF1UFQip9UDA22GOmNsAeS4rObjV9cvIbFbfuY2MYecyfSuhw+jR7KBsrqOclTgYG8tH+o7tDpsnP8ApGVZHZ/jWQkkTJcX16waTc6IIYjhlI2ZEiBKgHDPI5PU42IeHR/pGSS0lCOpUXkekmN9SkxnOwWcbbg50sNQ3FZVrZPcyyzW39A4jGQlwjAPFIGBKMwGBICMlJBg7EHqKm41fJw21W2g8c0hPiY+J5G3kkkPPJJ1MegIAxlcVEwuGMLzA/1zUPyg/KCLYGGEgynmfsjzP8uvu5oNlx2AZJZtbbszjJY+pGdvIchX3jfDvoGOSzg62Y82PJj6DHIcgAKX7G0Emckgj8qRVqPwz8xj8LpzqeIZ2dOQ0H+7mfYe6dLTjEeoMkq5G43AP3GugWPHoZICWRNQG4wBq88EcjXEH4MejA+8YrwOHyr7P91sfyqLE4gYi4gHTSbdDw2v6rKFDsZEkhdFTi0iMxRioPTJ5fCqhlOdWd85pIWW6Xk0n9on+NehxW6H1n+Kj+VWUa2FpCGMi0bafNeO6lqUK79XbynWWTUcnHwr4WNJv6fuR9b+4v8AKj/KO48x/ZFVNxdBrQ0AwNOXmkOwlYkkkX+cE40Unf5RXHmP7I/lXw8buT9Y/BB/Ku//AKFIcfneuf2NTiPncngXPiU4Hhxy9KZeL9qw8QQDUWAyfJh19xrkBv7o/Wk+7H5CvDLcNzLn3sf515dZ2HeREgRBEiCL247nxV9JlZgNxJvPArr3ZztMkKMJWI3yB4QOXXP8KXOO9q45pCzyrgeyAc4HuFIQ4VIeePialXgx6sPgKXTxDKLy5ul4GwnhA8OAXb6LqjA1x681tXvHrZhglm6gqCCCORBOMEeYpr7A/KErn5tcHP2GYDxAcsjlq9OvMeVc3vLFY1zkkk4/nWt2c4cGiZm+ucAjYjTyIPQ6uvpVdOs/EvtC1pZhWFr5LT5HiOfr5jqvEuGTRTtNbp39zPlRNMVENtAuDpwMHTnfSoy59phisDs1bW0c7cSu7gHIKQSzMFaUcnlVPqo3sxxoNkydy+av9lOMi5iksbo5JQrkErrjfw5BG454OOR9CAKvEey8FuzmTu7GzTCmXXqubjYeDvTl44/q6VOtsEDA50AoezKdZGx4hN/DeMQX0Xe20msI5XOGGGXmCGAPUH4ilztDBOJBewRnv7bPhG3f27byxEebAa0znDj9Y1HZdsWSISW1qsXDrd+7lLeGULyZlhHsKhIdtfiK5OOtNl/lAXTxBhyG+/mCOW2+fSpqwyEVBtrzWsv9JVnhnEo7iGOaJtUcih1PmGGR7j6dKtUk9l5jaXj2jDTFchri3HRZNjdQj0ywmUAcpG8qdqoa4OEhLIgwiiiiuli+M2Bk7Uh9lr4ySSXzKSbt/osg+C1iylvt01DXKf8A8o8q1/lCuWFn3EZ0yXbpaofLvjiRv3YhI2f1at8K7siNIgFSIYA8lAwox5AAL8KmxDjZjTBKZTG50WpaW+lMHrz+NLH+TdzY+LhzB4eZs5mOjzPcyHJiP6rZXfpWvD2oheeSJdZEQbvJdBEKMmCymU+HUAckdN88jX2z7Qx3BjNqY7iIsVkkjlQiPCkjI5kk4GB555VQ1oaIC4JkysnhMzxrc8QukMLygBYmIzHDBr0BiPrEs7nGcBgOlIvzl55GuJM6pPZB5rHzUe8+0fU46Ux/KNxTvZUtFPh9uX9lTsPi2B+69YkcRbOByGTTKeUTUeYAXGKc5lMUmfc656bDv1PKFFJGGBB5EYPxpJ4dlZdJ9VPvH/autcO7OGW0dh7erK+4Dcfj+Fcqvk0XbDliT8z/AI1DjKzKzbbT3jj4j5IXOEpOpG+8d3JadFFe7OznnmENvF3r6GkI1qmFVkXm2xJLDbPQ14rWF5huq9IkC5XivMkgUEsQAOZJwB7ya3rX5P8AiUh3iigHVpZQ2B6LGDn4svvpi7NdkrGKdA5+eT8+8dR3SEAn6NN1B29rxHn4ulV08FUd91gluqgaJAtVklGYYbiVftRwysvwYLpPwNeZ5TGwWVJIWbkJY3j1fs6wA3wJrqFz2huCzANgAkeAJ0PUOCc/GpbO8a5DwXASWNo2JV1Uk48woCge8Z91VHAMixKX2xXKkm1OUjV5XHNIkeRh7wgOn44qS4hljGqS3uY1HNnglCj3tpwPjXQOBXht+H2KQBIxJbRSNpVQzOyKWbJGkknc5GT51ZHaK4Xcvn9sJj7kAY/fQMAyLko7YrmUMyuNSsGB6ggj7xXuui9q+zNjNN4gbadlDd/GAAxOdpF9lxtzYZA+stLF18n3EU3RYblDyeOTQSOhKSbD4OamqYJ7ftumNqg6rBoqXiHDbm3kRLiHujIrMnjR86CgYeEnHtr1qKo3scww4JgIOiyeMyeIDyGfv/7U3cOt9ESL5KM+87n8TSdfDM2PVR9+P511zhvZsm1lkbYkeD0CnJP4Yr18HWbQYXH4NSe4ecDdQYqk6qQ0fOCVrhWBWSPaSM6k9fNT6MNvuPSnG9l+fWkF7Aoe4tW71FIGW2xLF6My5APR1HlSwYDgnGwOPjV7sVxT5veGInEc+WHpIMax8Rhvg/nXo1Sx39RhB2Pz5sucG5zmGg8XH1N6bj37jxTfHYRCSS7LhILiFe+jlXSCwACu2ojQe7OhlI3wvLTv57N8Wsp4jbWkutIEVc5dgF3CEO3tjwkZBI2xWT227JWhguLi4mbXhmiaeQmOFx4kCR7JjUAMYLEZGTmjgvEZLq8tZo7WaALbus5kTQmlwjxIhPtkOCQV2AZvPFLIkQUxfe2CSPEGiX+kWpE8RGfE8WSY/UOneR+pYeVNvDOIpPDHNGcpKiup/VcAj44NVuISiJix5MMDzBz0HvwaxOwEgj+c2fIQS64hjlb3Q72MfusZI/8A06moOglhNx6JjxYOATdRRRVSUk7jcol4tAjexawPM3l3lw3cx59RGs5+NMnD09ogYBO3uOD/AC+6lTg0ST3fEpWO3fLAv/tYU2H78snxpmleWO2zBEskmxEZfuwQSM+LDY8OSNumNqmu6tyATdGJVn7LXIja3lMZsFkkncp3jTzIztN3LIFxuxwxUkuABgZNaHADquLm8ELQQmKKJFdO7aTue8YuUIBA8YRcjOF8sV9l7aywqTd2VxboPalUxzRIPtMY21BR1JWvPa69kg4YdUollKhe8ChdTtsrBQSB4ivWqHGBKykztHhvEpFjuTNJLOTnvXOk/wCzTKr9+7fvVf4faPI+lM5wTt+qCapQQhFVRyUAD4DFM/Y+4jjLu5AIU4/D/Gu8U8YfDwd4HSdT696gB/dYou21HQaDwhRwdqniUIoG2c+8j+Brl/FZNV4585B/Cukdpli78mLkfLlnbl8c1zLVruSfN2P3E15PZUm4dr2a3GpOljG0GBHKFa2pUNZzHG3548/5WtTl8kltm5u5ceykMQPqe8kf8DHSbXRvkoh0WM0x/wA5PK37sQWEf/UfvpWBbNSeAVFU2Vfid0zM+piRqOAWLrzP9n4VP2RXVdA9FVjvz6L/AB/DOBWbMxPl67af7QAG1bnYoKJX+0Vx9xGf4Z9wr1nPDYndTASsq5xrbOPaPtA+Z5MvMVo9nh9Iccu7flsOnnuTXj9DzszFY3wWPLC53P1XI+8Vb4RYyJM2tWB7ttzhueMbrkDkds9Kx7iC0Dc+xPstAkH5usW2/wDI8O8vmcHMZH9WvMcx768bdMfuA5+9uVWuGWEkllw7QjNizh3G2Po1+sfD8Ca9y8JmKn6N2wcHcNgj9VCdX4/Detc8NgcVgEqftmumWNuhQf3T93UeXSs21uWXdWZfPDFB+8ebGt3tvHlYTyIzvj0X/rHnilyHI8vLcZ+AG+/rXaxW/let/BZzfZlaM/szRsf/AJRpSFXSvlBj7zgzPjeIQze7unRn26eENXNSK8jHth4PJU0TZY9wcXAP6yn8q6tB2skVNBAwFZf7X8v41yjioxJn0B+6ugcMCu6ls6TgnHlzptJlF1B1SqD9I2JBjceQU9Z9RtRraZ1Pz1U/ELVgqSH2Xzp9wxWRxDIXWvtRkSL6lNyPiuR8afO1FzC8ACEHQcADyx0+OBSZV/6e5r6Joi4baR0ny/BUuILqGIbWGuvn7px45eQvZxXvcx3EyaVg7z2RJcPHGrHyGoqxPMDOMZqX/Ja+K6zxObv+YCxwiAHy7vSWK+9tXrWZ2Fto7mwmtJclUZozvhgAcoQRyIHdkHoQK9R9q7GOKS3uOJfOteUBRfpQrDTp1W67tz8QAOTWtNrq+s0NeQ3Tbpst7hPEzd2MM5UBnUFlG41Z0uF8xqGx8gKypJlj4tbSJ7FxFLbNjkHjxcRZ9cd+PjWr2c4rbTwvFbI6JABFoeN4yo0AphXAbGkjcisHtfEkVvBcLt3F1BM2Oi96InHu0SvSHS2sCND891guwp8or5iiqUpIXYyHvLUzgkB7m5mODuddzKPyRaa+Li7CJ807gsD4hNrAK46FNwc9SDSj8nkT/o2zbI0NHls59pmkb/iroNS0f+R5hNf9oSdxObis8MlubOCMyq0ZmFxrRVcFWbQYw7EAnC+fWqHyhRiOG0t19kOi789MY1D/AOsV0Cud/KS39KtR6OfuVx/xVSbkDmPVbRMZncGuPg0rCpntezZlgWSEjUw8Sn7Qzy6b88GluJgDuMjyrbsuPvDDpTqcqeoIx/gD7vWk/qTiXNZlMHhFzr5ZbyI30Bjz8EGgOcSPxt77fhYnEJ3RWDH2AW+4UicJXLk+Q/OmrtTdnuZC3tNhfvO/4Zpc4OmzHzOPu/71Li/opNbABiTGknVVYb6nOdJiYE6wNFoM4AJPIbn3DnXVex9n3fCLaLIDyQBvESvjmHePuATnLmuQcWBMMgHNl0D3v4R+JrpsPZS6AANsGVcYV+L3zKNPLwmHTt6iuMC05XFuqoqkSAV9vrWCBgtxcDvD7MMQMs7fsKBrPxQjzNX7Dh124Bjijs4xuuv6W5Y4IXUVbu4+fs5k22wOVe+DcOurdnKWVnEr5YiOclmfmMn5shIJ6ktU8HGOItsLS1BHNTeShh8Pmn48qsLg8ZHiCflj8PIJcEfUF6t+B3DoG/SN1k/7OzwCNiCvzfodudV5fn8Bf2b3CjXsIZdB1adA3jdh4sg6M5GMY3mF5xCMk/NrYF2AC/OpNOcHJ1fNsgnCjGk58xyP1bziGtiLa214XUPncmAvi0kN81ySfFkYGMDc524zElgdqDB/tN+/+FsRMaR7hZHZl+I/MrOMJHaqsUMeJAZJ3KIoY6AVWEYBPiLtjmqnattezU4G3ELleZACWmkZOeTQEn4sT61FHecQciRba2bK4wbqQAHUc6f6MdQICnUQPd1P39McQ1hTa2xOd9N3IxA8z/RQB8SM1rXt/wCV2mg6fz6QsIP2jv8AnJQXvDr5Fw/c38Y+qyiCceqOD3Zb0xH+0Ky7SG2mYJDP3cpGe4nHdzY9PNRyygI9TW3dHiLOf6PbPHnwg3UiZH6yi2bJ9NRHpUPELa8nTRNw+wlQcle6dgPcDZ7Gmtc5xkiB5/x80XJACvXPBWfh8ts+MvFJHsSR4wwG5APWuJ2E+uKNurIpPvIBP410kdlLlRiO1WIfZi4tfIvwVYNI+ArnMdk0DSwOuloZXTSGLgDOtBrIBYaGXxEAnnipMe2WAplE3hUOMp7J94pp4HdEwRkHfTg/u7fwpd4qmY8+RB/h/GtLsrNmIr9lvwbf8811+m5XSxwkH/anxwIaHN1C6NwjsxrTXMw0HfA5kDnv8OdLF2QXbAwMnA8h0FallxqZVMZOzLgZ5aee3v339ay5pQeQ6nfqc1uAD2V8pbNrkERfcaAD6YgCeMwSl4ssdSBBjrM22PO/Ra3ydTabu4Toyo495GD/APXV6z4JKbDukjIkgvS6BvDqSO87wEE8wYicHrWP2JbHEsecP/xLj/irqFWmznDmVU4yymf/ACPK3ssWw4W8d9cy4HdzRw4Od+8j71X2/ZMe9YPbjh2qwvjkkdxLsT1jQuCPigp4pY7Q27vHcAY7sxShhvzKON/vqXEasMTdbT0Kxf8AxPTz/Kivzh+npPOiqkpfpD5PLlv0ZZR6cju9zkbFWdevqK6BSD2JlWOy7g80nuIs4JwUuZug9CtPitkA+dS0T/UeJn25Jr/tC9Vzr5SR/SrU+jj71Y/8NN3Ae0sV0szIcdxNLA+TyaJiM58iuG+PpSz8p0f/AJaQchIBn0YMv5uKp0IPMeq2kJzDi1w/xKX4FBYBjgdadzawQWxlQAnHgZh1PVR08/hSJWpLausKOcsjDbHLywT6EH8Kn/U6cvaTebRw5jabxeNri8w4F8NcI0v/AB06eBSV2un2RfMlj8Nh+ZqDh6YjX13++vHay6MlxjbwqqjHrk/xq0q4AHltUGNqOc76hB4axHgrsMwNYIM/yvE8IcYOcbHYkHIIIIIIIIIB2qb5xN/rN3/vVx/zK8g1Z/SUv+kb7zUPaVG2YfOFTladVB84m/1m7/3q4/5le7e+mRw4uLgkctc8zjfnszkVJ+kpf9I33mvqX0xOA7knkATmuXVaxEONup/C0NaDb0XyS+fIZZ7oHOSpuZ2T0IDSH7iD76rRXsofa5udS4JzczkdcZBcgj0ORv61ZuwxxrfU3LGdRA9/LPoKiXgBUGfVnVjw45A4HPr02xQ2vA+pxvbUme/hqmNptOadhPfZW+GXTh0AnuixP1ricoo/Y7zDe47ehqtdPMsjj5zcjxHOLidQT54VwB8BW3we00jUsmrPQbDP8TUvEEONXesmPXb7vOpP3rhVsTw1P4TOwBYlv5xN/rN3/vVx/wAyj5xN/rN3/vVx/wAytTh00rlyHY6QcZJwWPLnUM1/I0eSxyCVb1BGRnHxFVfuq2aJ/wAj+EjsmxPsqPzib/Wbv/ern/mVEkWCzFnZnOWZ3d2JACjLOSeQA59BXuimuqPcIJK4DQNAo7iPUrDzBqLslNiRl+0ufip/kTVms3hEpju0xthyPvyB+dVYJ5a+2qRiGhzCCuxdkpI5IWilAOk5UHY4PMA9P8aXuNJEJCIs49cZyPd8an4RYSTsdII82+r7z6isuTmffV+Epl2KLjYiZjedidwCbd0gEEKHEVIw4brPHlvynfylXuxQzxMekP5s5/4a6jXNvk+jzeTueSIi59wYt/8AMU5cd7SxWogLnPfzRwIAebStjPuAyfh61WbucearcIZTH/ked/da9LXHrwpHcDT4THIxORzCOfhyplpK7acSVbC+HXuJjnBHtRuBz9WFS4g3aJi/wLaehX5c/RcnlRX6C/8ACv0/CvtVJS3uz4SK54lCxxouO+X/AN1FHIMfvrJ9xrT7S8IW4syWuJ7fu0Zu8glZCAoOc4Olht1+BFUOLW4Ti6avYu7cr/6to+sfHupZP7FM1ggwyEAqDjlsRjH/AF76mEtrciPnomasXAvk7+T24S6trm/tXktpySMnVplbeJ5k3Okn7Qx4gW8q7F8o1iZLGQqPEnjHvTxD7yqimioby31oy+Yx8en41Q4SIW0X5Hh3ArkUcgZQw5EAj3HcU7cF41ClqqPuM4K4zsR//W1IdpCYy8J5wuVAPPQfFH/dIHwNaUWl3GBpOdsctqVj8z6bagsACSYBAG4IkHvAMQbKSk0Yeu+lrcAbTwIMR6apF4u4e9cjl3n4LgfwrWtbRpDhRy354rJvYtN7Iu20zjblszDatW1umjbUv+BHka8VwaC0GY816Qm/FSy8MlXmh+G/5VVpv4ZxNXGQAftK2/8Aj8RitROFwTnMZCSdFfz/AFH/AJ71U/BBzc1Iz84/wlirBhyRVtMDMh0joPrH3DoPU4+NfHu9tKDQp5/aPvb+AwPSt7ifZQox1akY/a3B+PX7zWI3DXDhW2HPV00jcn4CoKuGfSGapp5fOvcntqB1mr5D4EL/AFmyq+g+s3/CPefKtXg847pVJ3y2PcNJ/jWLczamyNgNlHko5fzPqTUjD6KP9t/+CoqlPOBm1J8LFOY/KbJlS3VclRjUcn319mjVxpcZH41VsLgKul5EJ89Q+G/WvV3MMFRIqty3I28/dXm5HZo87q3MMqkFmqoVXZcHf3jmaXD4Y8fabI9ygjPuyfwNWLSObvDobJHNs5X4nr7q27fs0075wXbbIXwqPv5feK9jC4Ks4zqDeVDWrs6FKlWouGStyQ/Hb86dl4Pb22zYZ/sJ0/ac7/Ab1ncT4mqDJAH2VXb/AB+JzXsDBNaM1Ryj7UmwCVrq0aM4Yc9/OsG6bTOD5FT+VbtzctI2puf5DyFYPFf6z4CpaZAqHLou3CW3Xa+G9o41gKY0nQ2+27EkD7vP0pPlbLEjqa1ON2iwyeHDD6u+2OfTrvWFxSdip041uQigfbc6V/PPwr0/01uUGpfKAQNLQYi2umttLTMqDFB1V7aNsxI7535dE5fJfa5hlmP+dkYj9kHSP7qqfjXKflC+T24a6ubqwtnitoCD4Tp1SLvK8KbEKD1G3hJXbYd67O8NEFtHGOSqB+Axn1xgfCtKqW6XVVdwLzl00HQWCwuyvCFtrYFbie41KH7yeVpCQRkYycKN+Q+JNYHbcJJaJBnLXE8Fu3XZ5kLfDu0f7qcr06Y8AADYctgPd5Y2pTubNW4paQJjTCst2/vCiCH+9JKR+xSHy6qBsPnsuRZhTrqor7RVKWlb5Q4itsl0oJazlW4IHMxLlLhfjC0n3CtDhkYj0kNrVzs2c+7HTB2PxrWnhV1ZWAZWBBB5EEYIPvFI3ZGORVa0LnXZOYTuMvDjNu/pqhIX3xNUuIbo8CSPdNpnVvFPlFVG4iiwtK5wqKWfYkgIMtsMk7DOAKTrvtPd3TQCNWsrW4bQlw4VpnJXUgVMlYg4BCs+o5x4QSM0ggiQlkQqXb/hnc3KXA9iT6N/Qk5Rv7RIJ/2g8qxwac+H25u7W4srg95JbuYWc83GkPE5PRmjZc+TBj5UjQq6M0Mn9ZEcE8tQ+q/xHPyIIp9BwBLDofhHzmlY2n2lMVm6tsemx9vBKXEfDdsT9vP9rf8AjWnUPauzwyyDkRpPvHL8Pyr5ZXGtAeo2PvrwcdSyVD86KrDVM7AVbgnZDlTg1u8K4prGlyNfTpkfzpeoqejXdSNtOCc5gcuj2fHnUaJAJY/stuR7j/P8K9y8GiuA/cYxgfRufEepx6cv50h2vGJE5nUPI/z51t2fF0bBDaW8icEH0P8AKvTbWp14BMcjukZXMVDiPZp4yQM5HNWGD8POs2T+qT9p/wAkpzu795cFzqIGAcDOPUjnWLxjh5ZQUG4JJHnnGT79qmxeD0dTHXwKZTq6hyXsUw2vZ9ptGoHXjBVdyccifI42PurxwjhWnDuPF0Hl6+/8q3bS/eLVoOnUME4Gceh6UUMECA9+vtzQ6rFgtGDgkFso78jPSJOfxP8A295qK8487DRGBFH9ldvvP8qwbvi6LkltTeQOST6n+dYd1xeR+ukeQ/nzqypiadK3olNYXLU4rxXQNKEauvXA/nWFPOznLHJqOivJrV3VTfTgqGsDUVj3K65wo6sq/kK1J5giknp+dVezlqXm1nkniP7R5fxPwpuEpl7wFxXfkYSnB3J5kmrXZXhnzm9BIzHBufIyMOXwU49DIPKs26mKgBRqdjpRfNjy+A5k9ADTovD5OHcKlaLecIXLacnUfacrzOnJfT6Y6V9DWIAFNuihwLC0HEO10HXc9wt1PJOdFc/4ReMzNFwmXv8Ak093cSSzxBsbKg1AGRs5YIVVRjO+AGjs5xtri0WeRVVvGGCnK6o3aMlSeasVyPQikExdNUvE4+8JTONIySCc+716Vidh4u9mu7rmrSC2iO28VplGYHyaYzH7qi7V8QmgiZ0P0sumKBMjeeY6Y/gGJk90Z8qZOA8HS1tordPZiRUB88Ddj6k5J9SamoDM51Qi+ncmvMANV+iiiqkpFJ3bBTaXEPEFOEwLe5PQRO2YpTv/AJuQ7/qyPTjUN5aJLG8cihkdSrKeRVhgg+8VhEiELP4Y7rtJyYkDlgenvzkfdS9ddi59HzXvYf0eJFkwyt3qRo4l7kHOnQCMB+art0zUPA554Wbh7tqkgw0TPv3tqfDE/qy7RP6hT9bNMHH7FruyuLZW0SPGUBbbJI2zj6p5HHQmpaJyHsjNtE1/1DMsjs1eBnEfDIESzDlpbh9WJW5MIsnVI3IGVjp2wNVfe3nZkyAXEIHexjccta9VPofPoQDsNRr2vaG8kRYLaxkglACs04CwQgbHSVP02PqhNjtkiq1v2jWyZ4c3F73Z13twTqEJYAeyNsDAJij9hQScnnURKxj8hnXjzHBJrqk8RBzg7EHZlYcwR0YHpSlNDJbSYP8Agw/6+6up9quy+D87tMOjgMyqRh1I2ZTyzjkeRGx6GliSOO4TBGR9zKw5+qsPKuqlNuJbBs4efzyU7mnCnOy9M+R4Hn6+IGJb3SuNviOoqaqN92eljOqPLgeXtD4dfhVeHizDZhn8DXhVsK+mYhW06zXiQVrUVXhv0bkcHyO1WKlII1TlJHcOvssw9xIrdtLl0j1zNz9kY8VYltMqnUV1EcgeWfM+fur7d3rSHLdOQHKqKVXsxM32G3elubmstm8uXePXC2w9oAeKsOS4ZvaYn3kmpLO9aM5XrzB5V5uZVY6guknmOmfMeXuoq1e0Gab7jbuQ1uWyhooqGa8ReZHuG5qcAnRMU1RzTqgyxxWfPxc/VGPU/wAq92fBZpjqbKr9pv4D/oVTSwz6hgBKfVawSSq7M87hVHuH8TTZZWqW8WCQAN2Y9T1P8KLWyit0JGw5sx5n3n+FMHZbss904mmUrCpyiHYsRyZh5+S9OZ3wK92lSbhW8XFQAOxZk2YNT7Dny7yrXYvgW5vbnCKoOgPgBEG5Zs7AnGT5ABftCmbjljdMUuLOcalXHcucwTId+Y3R/KQZ9QRVSLtBJKT3dtEbFWaJ5ZZQmVQlZGVChDRqQRlmGrBxtuafDuGSRDvOEzwTWzE5t3kJiVuphlTUY9+cZBXfbFYOJ1VL35oAEAWA4BWrVV4jFhZLmyaJmjngjKIwdgpKsdJyCMMroRkNkHfbTntxHEIIFCLGoAAxpVQMAb+Q/hUHBeHPbCWWdle4uHDvoB0AhQiIgO+lVUbncnJ2zisjtDxW4j+hix85uW7uEHG2Bl5XH2Y08Z8yVHWpq7s0Uxv5LWCPqRwZGvOIGVt4bHMS+TXbriUjfcRIe75e08lO1Z/AeCx2lvHBHnTGuMnmzHdmbzZmJYnzJrQqhrcoACWTJlFFFFdLEUUUUIS/2v7PNcIkkBC3UBLwMfZJIw8b/wCzkXwt8D0qp2f4411iRAVK5SSJsd5HKmzxvtzBxy9oEHrs10p9peByxTfPrNcygATwjb5xGvLHQTIM6W6jKnINJq084F7hdtdlWxxSGW4gKQS9w7EAvp1Mq58enfAfGcMc454pVmsjw25gt+HFWNwG128rOVGhT/SSwDMhJARjjDll5EE1sdneKd9H38TiRG3AOQRg+JSv1WB2YHcH376UtsAJbi3iQ3LxgeI6dRQMY1ZhnAyTuP4bZRqlwhwgrXtjTRLlnxReGQw2ZR7qRVaWYQrtFE7MzME56AzaVQeIqpwNsGvxjspHcqLuwdTrGdjlJAOhA8uW3iXcb7KIezPD5CrT28zfpEH+mQ3GVEjHcKyDPdqBtFJHkaftDIppuprTh6vKVEbTuCUTJaWYjACRj2nP6oGeZ86cQhlQs6HUbFczS4Ibu5FMcg+o3X1U8mHqPjivF5wuKX21BPmNj94roMEFtxa0WaSEx6iwAfTqDI5jzlTzyNiCD5GlnifYy7t8mP8ApEY6E4cD9rkf3gP2jThWkZagkfNkh+Da45sOYPAn0d+Y6lJV32SPON/g38x/KsySKeD2gQPvX7+VN36QUHS+Ym+zINJPuJ2b4E1YIyPQ1w/B0aolh90g169A5arfGyUbfiwOzDHr0/wq8DmrHEezSPvH4G/un4dPh91YCvJA+lwR5j+Irx8RgnUrq+jiW1dFsVSuOKKuy+I/h99VLi6aVtCA4OwA5mtrhvZhRgy+I/ZHIe/z/L31zh8G6qtrYhtIXWKjTTHCgn0XYfE/zNaNp2TY7yMF9F3P38vzpljjAGAAAOgG1QScQQNpBLv9hAXb7l5fHFeyzBUqQl59gvP/AHFas7LSb4XKjs+DQx7quT5tuf8AD4VPPdBSFALO3JF3Y+voP1jgCtHhnZe8ucHT3EZ6nBcj05qvw1H0FM78KteE2slx3bSlAGYjdycgAkseQJyWJwoyRgUw1gBlpBObgoObEuvwBk950HmeiyeBdjCcXN8VRU8YQnCIBvqJOMkfaOw309Gpj4pxhhbpPYmOeKM5kjjwxeHB1CMg41r7QH1tONs1Wt71w6/pCaIfOR3cVnGBIuHxkltJeU42LALGoJ99YFr2Pt7W6Fu4eIS5+aXULtFJkZJt5GXZ2UZKFw2pRjmu6Y3Oqoe/MAAIA0A0Hzirc/ArPu47hRdXtpI/eJbx4khQyEuX7rZmXVnwHUFLHwjpsdlrAxtc3LRfN1nZCsOFBVY10hnC+ESPzIHIBATkGpOy3ZdrEzZuHmSV9aqyIulznWRoABLHc4AGQTjJJqXjN6REZWdYo1yxLHACD2i3p/gBz3VVq5BYSVjGyb6KHjvGO4X5xKwSJBqOcE+S6QNySSFC9SR8IuyHBpSz3t0um4mGlYzv3FvnUkWftk+Nz1Y+gqnwPhsl/Ml5cKywRnVawuMFmAwLiRejY9hD7IOfaOadaylTySSblD3TZFFFFPXCKKKKEIooooQiiiihCUuO9mpYpWu7EDvG3mtydKTgDGoHlHOBsH5NybINeuzfFopYmeF2DKxDxuul0ce0kindWGOXI4yCRvTXS92g7IrM/fwv3F0BgSgZV1+xMnKVPfuOYIpNSiHnNuF215FtldhjgmkWcKnfKrIr430nBYdCVzjb3486VeO9n5bSKXiLXZe7hjkYs6KYdGM90kecxDYAMrasnxFs4qax4+I2FteQi2uDshBJhlI/0MpwCf8AZthxkbNzpitr1njPeR5U5DAjO3LBB5+oNLbWLSG1deWi6LAbtSpZcKLnh/DsfR20Mdzc/rOu0KHz1TB5CP8AZjzpln425v47WIKVWMy3DHJ0q3hhUYOzMwY7/VQ+dRcR4JI8/wA5tJ1imKCN1dO8jdFJZNShlZWXU2GB5NyNWeznADbCRpJO+nmfXLLjTqIAVVVcnSiqAAuT186pBnRLXntILFIi14YkQnGXwNTHkMfWPpg0r2fYvh90peyuMAHfun2DeRX2V9xWtZIll40/e4Jgto2gU/7V5BNIo+14UTI5D318vEX9NQd1gP8ANpTcEdYy0Yg1eZ16tOd8BqwtGqa2tUaIBtw28FizfJ1dr7FwrDydFJ+8aKyeKfJrfzAA9ztyYZB9R7TbVa4LxGGXXJLecQgkluJtBTv+50GZliClo3ixgAbe7pXSZLV+57tZWD6NIlwhbVjGvBXQT1xjHpQ4FwgkwgVGgzkb4R6QuUcL+TG+hJI7nJ2ycnA9PEK2Yvk8vG9qdEH6sYz95ZvyrQsLa9e9uLduIT6YUhcERWwLd73moH6LkNA5eZr3wztcYp72GVbmd47ltAjhkkxFIkboNSjSuMkAEg0NaWiAStdVaTORvhPrKqy/J/aQrrvLklOplkCJ+ar8CDWv2Wm4c5KWaagoyXWJxFzA2cqI2b9nelMys3B3l0MZLC8kmCy+1pinZyr88fQuQeeKc7K4ukZZLu4tY4jsscakAlsafpZGGo+QCDOaMo1WOr1CMs24Cw8AoO1srPcWdrreOK4aXvGRijMIo9SxhxuobcnBBIQjO9SxcIs7Hw5dY7llhETM8kZdg3JW1aSyggnIBwOvPQ7Q8BS7iCMzIysJI5E9uOVPZZc7eYIOxBI61nW/Z2YyxS3l0J+5OqJFiESd4QVDsNTF3wSBuANR2ziutElYHBOF3FhLNb29p3shIMV1Ix0C2PsJI5JcmMjSI0G4Cnw5JpxtWaGEC4lE0gyzPoCcyeSjOFGcDmcDck19u+ItpYopwOp5f4UucR7Sop7iOJri7bfuUO6g8jK58MKer7+StUrq5Jy09fJNDIu5aHHOKRJA0s8oSP3evhx1LE8lAJboPLM4TwCW9ZJrxGjgQhobV/aYj2ZbgDbV1WLkud8tmr3A+xxEi3F4yzTr/VooIggzz7pTuX85W8Rx0G1NNd06Iac7vuWOfNhoiiiinpaKKKKEIooooQiiiihCKKKKEIooooQqvEuGRXEbRTRrJG3NXAIPwPX16UrSdnL2zz8yk+cQ4x82uHOtV32inOTjoFlDAdCKc6KwgGxWgwkfg/aa219zKZbacnIinHdsSdvAc6JB6xsSfIUxWnEZCWXQTpxz2PqfTp0q5xHhcNwhjnjSVDzV1DD7j19aW27AmH/yN3NbAcon+ngHuSQ6k/cdam/b5Y7MwmdpP3CVo8V4faXRXvlIkjyVZWZJE5A4eMhlB22zg1Y4LwW3t1fuPakOXdnaSR2AwCzuSzY6AnbpilwrxOF9UlpDdfr28uhseZin2z6CWobntnGrBporq0CncS20unOMZ1RiRPPfNGes0XE9EQw6FNfZvgotLWK3Da+7XSWxjUeZOMnGSSeZrTpIbtzYMv0F7ACftTRp18mZSD8K1U49Cy6kuYmb7IlQj8G/jW9uZILSsyDirFlwh0v7i4JXRLFCi7nVqiMurIxjGHXG/nXrh3BWiu7qfUClwIsLvkNErIxPTcafuqpFxuPRmS5jRgP9KnTqfFWb/lvZAt317b4ySAs8RPuwHJ+FZ25MQ03+X4LezHFbdv2fijF2GbKXTs7qcADXGkbgHyOnPxqjY9mOG25VkhRnA8LyZkfw45PKSR02BrIj7bW7OWgFxdLsAsNvM4OOXiKKnU76qnlm4jcMDFYJBjk91MF//VBrb4F1oz1nD6Wx1RDBqUyXnE5FA8B3IHqQf48tsGsDjvaS2j+haSSS4Yf1MQMkp647td1976V9alXsVPNve3srg84rcfN4yOoZlJmce9/hW9wfgFtaJot4UiXroUAn1Y82PqSTR2BdPaGQjtI+0JZg4TxC7AErmxg+xGwa5Yb85B4Ic/qam5jVTPwXgNvaR93bxrGucnG5ZurMx8TN+sxJq/RVDWhogJZJOqKKKK6WIooooQiiiihCKKKKEIooooQiiiihCKKKKEIooooQiiiihCK+CiihC558qPsGvzhxv+tNfKKEKHh/9YtfoD5KunwoooQustX2iihCKKKKEIooooQiiiihCKKKKEIooooQiiii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0483" name="Picture 10" descr="http://upload.wikimedia.org/wikipedia/commons/thumb/6/6b/Census_Bureau_seal.svg/600px-Census_Bureau_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12" descr="data:image/jpg;base64,/9j/4AAQSkZJRgABAQAAAQABAAD/2wBDAAkGBwgHBgkIBwgKCgkLDRYPDQwMDRsUFRAWIB0iIiAdHx8kKDQsJCYxJx8fLT0tMTU3Ojo6Iys/RD84QzQ5Ojf/2wBDAQoKCg0MDRoPDxo3JR8lNzc3Nzc3Nzc3Nzc3Nzc3Nzc3Nzc3Nzc3Nzc3Nzc3Nzc3Nzc3Nzc3Nzc3Nzc3Nzc3Nzf/wAARCABkAQMDASIAAhEBAxEB/8QAHAABAAIDAQEBAAAAAAAAAAAAAAYHAQQFAgMI/8QAPxAAAQMDAQQHBQUHAwUAAAAAAQACAwQFEQYSITFRBxNBYXGBkRQiMqGxFSNCwdEWNVJzdLLhM0NiJUSSwvD/xAAaAQEAAgMBAAAAAAAAAAAAAAAAAwQBAgUG/8QALREAAgICAAQEBAcBAAAAAAAAAAECAwQRBRIhMRMyQVEUImFxBkKBkcHR4bH/2gAMAwEAAhEDEQA/ALxREQBEWMoDKLztL5yVMUe58rG+LgESb7A+yL5smjf8D2u8HAr1tI+g3s9IsLKAIiIAiIgCIiAIiIAiIgCIiAIi+M1RHTxmSd7I2NGS5zsAIG9H2RcZ+qLRGCXVjQB27Lv0W5bLnS3SAz0MnWxBxbthpAz5rVTi+zNI2wk9RezdREWxuEREAREQBERAEREBgkYO9RjVOsKOwsdG3E1Vw6va3N8f0+i+2sr79i20mNwFTNlsefwgcXeWR54UI6PLN9v3Wa8XAdZT0z8RNfvD5OOTzx9SuhjY0PCeRd5V6e7K9lr51XDudKjtuq9VNFRcq99ton72xMGHuHgOHmui3o1s2Pv566Z/a4zY+gU1aMDCyopZt3aD5V7LobqiHr1K7r+jNsYMlkulRBMN4bMA5p7sjBHzUYl1FqfSdZ7HcnyscBlrZT1kcjebSfyV1qN6x0x+1EdJTzVIhpYpesla2PL37sAB34eJ+SsY/EG5cuSuaP17kdmOu8OjPnobVZ1RSTSPopKd8JDXO4xvP/E8+Y7OZUoWrbaCltlHFSUMLYoIxhrGhbSoWyhKbcFpexPFNLr3CLzlCRzUZsekXnIXpAERYygMpleNoZ3nHis57RvWNoHpFgLKyAi85TIPasA9LUraGkr4wyspop2A5AkbnBWzkJnKP6mGt9GUVqxraWuucFP93GyZ4axm4NHIK57DDHBZqGONoaxtPGAAP+IVMa2OLtd/571ddo/dVH/IZ/aFQw/NP7nK4b57PubiLBKxkLoHWPSZXgOBGRvHcshAekREAREQBYKysHggKb6Tbi6pv9RCHe5TNbEAOeNo/XHkp90cUrabR1u2QAZWGV2O0uJP0wqn1ttDVV3a7j7QT5EAj5EK2ujyobUaOthbj3IjGfFpI/Jeh4lDk4fUo9v8KGM93SbJKEQIvPF8JhYyEygC+FdWRUNM6oqHbMbRvP5L7kquuka7uFYKKN2Gwxh5A/iP6D6qO2fJHZawsZ5NyrRtxXC86rq5YrbOaCgidsvmbvcTyHM/JbM+honsJbd7gJ+PWOeHAnw/yt/QMLYtJ24t4ysMjjzcSSVIcLEYJr5iS7JnXa41fKl0/b39ypprxf8ASN09iq5zI3G0zbJdHK3mM7x5KxNN3+mv9D7TTe69p2ZYicmN3LvHIrh9KFrbXaakqg376icJWOHHZ4OHpv8AIKBdHN2fQaspodo9VWAwvGdxPFp8iPmVqm4T16HRdNedhO9LU499epdkkjY2Oe8gADeVwZa2suVW6loXCNrRl8h/CO/v7l9tQVJaGQDltO7+X5rxpFodb5Zj8Uk7s+WAFRnc78r4dP5V1f1+hyo18lPiNdWe/wBnoyMyVtS6THxZHHwwuZUurbNUsY6YmN/wSDg48iOal2Fzr7Ristk0eBttG2w8nDf/AI81tl4MHW5VLlkuzQpvamlPqjNpuba9paQGzNHvN7COYWzW1cVFTPqKmRrIoxlzioHQVxo62knyQNoNd4HcU6V7i+BtDRMJDZA+U47SMAfUqx+H7JcQ5a5PqnpmnEa1i/Muxs096vuqauaOxvioKGF2y+pkbtuJ5AcM/TmtDUds1XZqSSup71PXQRjalaHOY9o7TgHBHguv0VFjtJRlnxe0S7fjtfphS9wBBDhkY9V3LL/h73CEVqL1rXfX1OfGvxK02+rKZsd6uN9uMdC7UFbQvl3ROL3OD3fw/EME9itSw2l9qpSya4VldM7e+WplLvQE4AVFaoo/sO/19NBlgp5y6HuBw5uPIj0X6BoJjUUFPO8YdJC15HeQCrfF4qMYTr8slvRHi+qfdFHa3d/1e7/1D1d9p/dVH/Ij/tCo3W/75u/9Q9XhayG2ikJ3AU7M/wDiF5XE80/uV+Gr57PucrVOpG2eLqYGiSrfjZbx2c8N3M9gWhBpeuucYqL9c6oSv97qIHACPuUUoKz7U1hb5Z3ZbJVdaQezAJHpuU5uusrRbyYY5zWVPZDTe+c+PAKaElPcpdj1t9FmNy1VL5mtt/76IiOobXcdKFlZR3CeWjL9nbJw6N3YHdhBUl0LqtuoIJaeZzRW04Bdjg9p4OA7O/8AyuPdKPVOtKf2aWCK1W17gSJfekdjhu4/RdrSeh7dpqU1MD5p6tzCx00jsAg4yA0buxbQi1La7DJuqljcl2nZ7r+WSocFlBwRTHHCIiALBWVgoCmOlq3upNSMrQ09TWxA57Ntu4j02V1uiC9tY6ps0zxl7uup87s7sOHyB9VNNY6ei1JZpaJxDJmnbglI+B44Z7jwPiqIca6w3fqahslLW00gIPa0g7iOY+oXpsSUM7CePJ/NHt/H+nPti6bfEXY/Sg4I7goppDWdJfYWwTvZBcGjDoycCTvYfy4j5qV9m9edtpnVJwmtMvRmpraI9qGvv0P3FitAqHkf680zWsHgM5PnjzUUu2pdYWKninvENHDHK/q2bOHHOCezwKszCrrprx9h0G//ALv/ANHK5gShO2NUoppv9SG5NRck2fHRurL9qW/GlbPSspYG9ZMep95zc4wO8rjdI4dBqmpD84miY9p7tnH1CdCBBvt0/pWf3qX9JWmpr1QMrLezarqQHDBxlYeLR39o8x2qLjNMVc4QWktdjp8CylRdGdj6PobXRnViq0pTR59+me+Jw5YJI+RClYVJdHeqWWS6S09c4x01QQ2XI/0njtI+R8ldMUjJWNkje17HDIc05BHcVQrluOvUm4njSpyHL8suqZpahY19huTX4waWX+wqidGRPqtZWeKPeW1DXu8G7z9FaXSXqWntVkqKFkrXV1Uzq2xtOS1p3Fx8tw55XM6KNJz28SXu5RGOonZswROG9jDvJPefosSXNNFnEt+GwbHL8/Rf2SDVTjHWwuPwyRkDxB/yvto6Uez1FOT7zJNrHcR/hbuorYbnQOjiIbUR+/E48M8vNQ+yXZ1uuWxUsdHK33JY3bjjw+a4d0ZYmf478su5BWlfjckfMixl5eAWkHhjevnTzx1EYkheHsPAgrn327Q22kkL3jrS0hrc/Nduy6EK3Nvoc+NcpS5UupAawGStpaWPe6SZrRjxC7HSrZJ6+1wV9GwyS0RcXsaMkxnGceBAPhle9HWaaprftmtjLGNBFMxwwTn8X6Kb4CrcBjPCSu9W9lnico3Pw12SKf6LtT09tqpbdWytjp6lwex7jhrJMY38gR28x3q2pqmGGB00srGRAZL3OwPVR266B09cp3TvpHQSuOS6nfsbR8OCqrUzpLbdK60wF4ip5NiLbdk7OBv8+PmvV+FTxO/mr3F+q/o4zlPHhp9V6HSfbJdd64q56WNzbd1zetnO4bDQG48Ts+WVdLGCONrGjDWjAHILhaKmtkunaRtp2BGyMCRg3Oa/G/aHPK75O5c/NvlZNQa0o9EiemCit+5QWt/31eP6iRXhbmdZZqVh4OpmD1aFRutXtffLswPbtOqJMb1eFiqIp7PRPhe17TAzBac/hC4uL5pbKHDnqdn3KOp6g0NwhfPGH+yz4ljcM5DThzfkQryttDbY4o6igpaeNr2gsfHGBlp4b1VvSdYJrXc33injLqKpOZiP9qTtz3HjnnlffQmuo7fCy33J5NKN0Ug3mPuI7R9FJXqtuLPd59bz8eN9PVrui2hxWVzYL5a6iISxXGlLD29c0fmvFJf7dXVpo6CpbVStGXmH3mxjvdw8lZ2ec8Ka3uL6HVRYHALKyaBERAEREBhcTUulbXqSAMuMP3jRiOeM7L2eB5dx3LuItoTlCXNF6ZhpNaZTVx6K73RSF1oroKqMHIbIerf+Y+i2reeku2ARNpXzsbwEr45B6k5+atohYIV+XE7px5bEpfdEPw8U9x6EBhr+keobs/ZdsgJ/HI7h6OK07hobU+pXMOpL7C2Fh2mw08WQ08N3AZ71ZYWVCsycXuEVF/RG3hL1eyLaO0Pb9KSzTUc8800zAx7pSMYBzwClGFlFXnZKyXNN7ZIopLSI1qHRFkv0pnqacxVJ/wB+ndsPPj2HzXHpujh9IwxUeo7pDCfwRuDfop6ij5UWYZV0I8sZdCL2bQtmtdQKoxPq6oHPXVTtsg8wOGVJwMLKIkl2Ip2Tse5vZjC511slBdQPbKdrnj4ZGnZePAhdJFiUVJaa2jWMnF7i+pG49JsgcfZ7nWxt/h2gfnhbNLpmgglE0rX1Mo3h07toA+HBdtFFHFog9xiiSV9sujkzyBs49Ny4uotT2+wxE1Ty6XZyImccczyC7bjgZVB09d+0WrKI3F2YqmraZQTuwTub4cAuvgYivcpT8sVtlO+1w0l3ZPqS+6v1AzrrPb6Wjo3fDPU5JI5jn6Lk37o+1HeZXV1Zc6GWsEeA1sOwH44AkAepVpMY1jQ1oDWgYAHYslRwzp1S5qoqP6df3MulSWpPZ+ebdc7vpS7Oa5r6ariIbJDINzxyI7QewjyV46eu0GobLDX02WtlaQ5ud7HDcW5HI9qjXS5aqWo02+4yMY2ppHt2JO0tc4At7xvz5Lx0MRyt0tNJJnYkq3mPPaMNB+YKv5tleXiLJa1NPT+pFVF12OHobzujPS73ue+ilc4nJJqHkn5rdtOh7DaKxlXRUbhNH8BfK5waeYBPFSRFwlCK9Cwq4d9HzmhjnhdFKxr43jZc1wyCD2KCXTopstVK6WhnqaBzjksicHM8geHqp+iy0n3LFV9lL3XLRXFL0SUDJAau6Vc7M72gNZnz4qb2ez0NlpBTW2mZDGOON5ceZPEroIiil2Nrcm65ask2YHBZRFkgCIiAIiIAiIgCIiAIiIAiIgCIiAIiIAiIgCIiAweCo/XOjbjYrjNX22GSa3veZGOhBLqc5zggb8A8D+ivFYLcq1iZlmLPmh2fdEVtUbFplW6d6VoBA2C+xPMrd3XxAHa8W8/D0Xel6TNNMZtNqJ3ux8DYTlSOqsFprHbdVbaOV38ToGk+qUthtFI7apbZRxOH4mwNB9cKSy3Em+ZVtP2T6f8ADEYWLpzEBuRvXSLJFSU9JLbbGx4fJNO3D5T3D6DzzuViWq309roIKKjZsQQsDWj/AO7VtbO7AxuXpV7b3YlFLUV6G8YcvXuzAWURQm4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0485" name="Picture 14" descr="http://lh5.ggpht.com/-J7Q7cUDEFOU/S_bKEoyMSzI/AAAAAAAAGIw/PZJduitsVa0/largeNewGoogleLogoFinalFlat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371600"/>
            <a:ext cx="1905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6" descr="http://t1.gstatic.com/images?q=tbn:ANd9GcQDJY6z3_7SRqeLUuu0IcTkzXRXTmWf8lxwoZvj-wSGzeeLpFQr_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371600"/>
            <a:ext cx="167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8" descr="http://www.esharingmasters.com/wp-content/uploads/2011/08/amazon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057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0" descr="http://www.syracusemedicalmalpracticelawyerblog.com/Syracuse%20New%20York%20Hospital%20Mistake%20Lawy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6400" y="1371600"/>
            <a:ext cx="1987550" cy="12954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489" name="AutoShape 22" descr="data:image/jpg;base64,/9j/4AAQSkZJRgABAQAAAQABAAD/2wBDAAkGBwgHBgkIBwgKCgkLDRYPDQwMDRsUFRAWIB0iIiAdHx8kKDQsJCYxJx8fLT0tMTU3Ojo6Iys/RD84QzQ5Ojf/2wBDAQoKCg0MDRoPDxo3JR8lNzc3Nzc3Nzc3Nzc3Nzc3Nzc3Nzc3Nzc3Nzc3Nzc3Nzc3Nzc3Nzc3Nzc3Nzc3Nzc3Nzf/wAARCABsAPADASIAAhEBAxEB/8QAHAABAAMAAwEBAAAAAAAAAAAAAAUGBwECBAMI/8QAQhAAAQMDAQQEDAMHAgcAAAAAAQACAwQFEQYSITFBB1FhcRMUIjZCcnSBkbGywRUyoSMzNZKz0eEWFyZDVIKUovD/xAAaAQEAAwEBAQAAAAAAAAAAAAAAAgMEBQEG/8QALBEAAgIBAgQGAQQDAAAAAAAAAAECAxEEEgUhMUETIlFhcaEUJIGR8LHB8f/aAAwDAQACEQMRAD8A3FERAEREAREQBERAEREAREQBERAEREAREQBERAEREAREQBERAEREAREQBERAEREATK6SPawFziA0bySeCrtx1fR07jHSsdUOHpA4b8efuVN2orpWZvBbVRZc8VrJZUyqG/WlcT5NPTNHUQ4/dfWm1rOHDxmkjc3rjcWn4HKxriulbxu+jY+FapLO37LuijLXfKG5jEEmzIOMTxh3+fcpJb4WRsjui8owThKEtslhnKIimRCIiAIiIAiIgCIiAIiIAiIgCLjITKA5REQBERAEREAXR7thpc5wAAySV3Vb1rXuprcKeM4dUO2XeqOP2HvVN9qprc32LaKnbYoLuV7UV9kus7oIHltIDhreHhD1nsVlOl7e+3Ng8Fsyhm6Yfm2uv/CoEQ/aM9YfNa6MFo7lx+HY1UrJ2rLOxxL9LGuFTwv+GdM0/NM+op4nNFbTHy4nHc9vJzSoieGWnlMVRG6N44teMFXfVFVDba6jro34q2+S6Mf8yLnn7KVqKWhvNGx0rGyxvbtMfwIz1Hkq58NrslKut4lH7RKHE7K4xssWYy+n3wZix7o3texzmuacgg4IKv2lr6bhEaepcPGoxnPDbHX3qBvGlKqj2paMmohG/A/OPdz9yhKGqkoayOpjyHROyQermFlondoLkprCfX0Nd8KdfS3B8109TW+SgtQ0moKiSN1iulNSNa0h7J6cP2jnjnkpmGVssTJGHyXNDh3Fd+K+sjLuj5SSzyZi1/1jrWwXJ9BcKqmErWhwcyBha5p4EblI2K69It+o21lBLR+LOJDXysjbtYODgYJUT0yedsfskf1OV/6KPMih9eT6yujY4xpjNRWX7GCvdK5wcny9yvV906SbNGaiqpqWqgYMvMUbX4HaGkO/RfTTnSvBVTMp77TMpdsgCpidmMesDvA7claU7tX566QaKC36wuUFK0Nj22ybA4NLmhxHxJUKFC9uElh+xO5ypSknle5qV4ptcRieptV3oJ4sl8cJpg12zxAB3gnHdlZz/uXqn/rIf/GZ/Zal0cVMtVoi3vnc5zmsfGCebWvc0foAsp0Vp+HUlddqGQ7MvirnwSH0HiRuD3cj2EqVGxbt6TS9iNu97djfM13Q2p49TWds52W1cWGVMQ9F3WOw8R7xyVjX5zsV0r9G6kL5I3NfC8xVUB9Nud4+4PdyX6CttdT3GhhrKSQSQTND2PHMFZ9RT4csroy+i3esPqjx6qrZ7dpy51tI4Nngp3vjcWggEDduUB0YaguWoLdWzXSVkj4qgMYWxhuBsg8lLa68zr17HJ8lVOhL+D3P2ofQEjFeBKWOeUJSfjJdsF4vt6o7Db31twl2Im7mgDLnu5Bo5lZfUdI+pL7Xij05QMiLj5DWsEshHWSfJHw3daiule8SXLVElGHnxehAiY3ltEAud+uP+3tWgdFNkitumoq4sHjNePCvdzDPRb8N/eVcq4U1Kc1lsqdkrbNkXhIhW2jpNfF4V13hY7j4Iytz3bmEfqoiTXOsdNXAUl9ijncADsTRhu03ra9vHhx3rZ+KgdV6TodUQ08dc+aMwOLmPhLQ7eMEbwd3D4KqF8W8WRWPgsnTJLMJPJ30pqWj1Nb/ABqkzG9h2ZoHnyo3dR6x1FTirGlNFUOl6qeooaqrkMzAx7JnNLdxyDuaN/H4qzDcFRPbuezoXV7tvm6nKIiiTCIiAKi69eTX0reQhJHvcf7BXpUzX1OdqkqhvGDGfmPuudxVN6WWDocLklqo59/8FTi/es9YfNazNMynpnzSuDWMbtOJ5ALJov3zPWHzV9vJfda2OzwPc2PZElU9vot5DvJwuZwmxwrm1zfLHydLi1anZBPkuefjkUu618lxrpKmTI2jhjT6LRwH/wB1qx6IumHOt0z+JLoc/qPv8V2/0OOVeR3xf5X0p9HvppmTQ3JzJGHLXCEbj8Uo0utqv8Vx+eaF+p0VtHhKXxyZayMjeqxrK20hoX1oDY52EeUN3hN+MHrK6XV9TbWZqdQzbZG6OOFm0VUqysqKyXM000uPy+EftEfb4LVr9ZDw3XKHN/Bl0Gjm7FZCfJfP+zRdOPL7HQuccnwQGVJrx2mnNLbaaA8WRNB78b17F1aU1XFP0RyrmnZJr1ZiPTL52x+xx/U5TugNbWGzaXpqG4VT46iNzy5ohe7GXEjeBjgoLpl87Y/Y4/qcrd0aWK0V2j6OorbXRzzOdIHSSwNc44eeZC69mz8aG7ocyG78iW06XfpYs0ELvwyGoq58eTtN8GwHtJ3/AACzygsl91ndpatkDyaiXblqpGFsTM9R54HADJW7QWK0U5zBa6KMjgWwNH2UgGgDAGAFnhqI1p+HHn6l8qZWNb3yI+z22Gz2ent9NnwdPFsAniesnvOSsq6G/Om4eyv/AKjVsb/yO7isd6G/Om4+yv8A6jUpbdVjZ5YsWQSJ/pV0l+I0hvNBHmrp2ft2NG+WMc+0t+XcFWeivVv4VWi010mKKpd+yeTujkP2O737+a2ojIKw3pN0n+BXDx+ijxbqt5IAG6KTiW9gPEe8chmzTzVkfCn+xC+Drl4sP3NV1z5m3n2OT5Kq9CX8IuXtQ+gKPtOrDeuj6826ukJr6Whkw5x3zRgYB7SOB9x5lSHQl/B7n7UPoCi4OFE4v1R6pqd0ZL0Mw1S4u1JdnOzk1k3H1yv0DpQtOmbTsfl8Tix/KFiXSRbn27WNcC3EdQ4VEe7iHcf/AGDgtW6MLkyv0fRt2syUuad45jZ4fFpBVuq81MJIhpvLbJFtC5XAXK5xvCIiAIiIAiIgCj73QNuVulpnYDnDLHHk4cCpBccVGcFOLjLoyUZOElKPVGRyxSU1Q6KZrmvjd5TT1haDpaEihNbNvnrHmR57M7h7gl/0/BdW+EaRFUgYbJjj2FQBuN9sNK2jkp4/Bs3MmLC4Y784+K4VVP4FrlNNx7Nf30O3bd+fUowaUu6/vuXKsrKeihMtVK2Ng5uPHu61ULvq6WbaitrTFGdxlcPKPcOSrlXWVFbL4WqlfI/rcdw7hyXxa0ucGtBLjwAHFZ9VxW23y1cl9mnS8Jrr81vN/RzI5z3ufI5znE5LnHJKm9KWo11e2Z7f2EDg52fSdyH3K7WfS9ZWObJVNdTwcTtDyz3Dl71OTyS0VRHRUWYaeNwZhjfyjyPLdnj+c/yntxHR6OSkrrly+2e6zWxcXTS+f0izDgi89BM6opIZZAA57ATjgvQvqE8rKPmGsPBiPTKf+LY/Y4/qcr/0UeZFF68n1lezUGirNqCuFZcY53TBgjBZMWjAJI3DvKlLHaaSx26O30DXtgjJLQ95cd5yd571rsvjKmMF1RmhVKNrm+jJAIuAuVlNJ0f+R3cVjvQ1503H2V/9Rq2QgEYVfsGj7Rp+tlrLbHM2aVhY4vlLhgkHge0BXV2KMJR9SmdblOL9CwYXju9sprvbp6CtZtwTN2XDmOojtB3he1FSngtaTPzVqCz1em7xPQVBcHNBDJG7hLG4EZ7iMgjvC0voQ32e5e1D6ArfqPTFq1G2EXSBznQk7D2PLHDPEZHLsXfTmnLfpyCaC2MkbHK/bcJJC/fjHNbbdUrKtr6mSvTuFu7sRPSHpMamtjXU2y24U2XQOJwHg8WE9Rxx5FZTpbUFfoq8Sxz00gY4hlVSyeS7dwI6iOXIjK/Qiir1p203yMNudFHMWjDXkYe3ucN4VdWo2x2TWUWW0OUt8Hhnjs+s9P3WNpp7lAyQ8YZ3CN49x+2QpV91t0bduSvpWt6zM0D5qlz9E+n5HksnuETT6DZWkD+ZpKQ9EunWOy+avkHU6Vo+TQouNHaT/g9Uru6X8lst+obRcq19Hb7hBUzsZtubC7aAbnHEbuJHNSig7DpWzWB7pLZSeDlczYdI57nOIznGSexTYVUtufL0LY7seY5REUSQREQBERAFw4bTSCAe9cogPFJbKGV21JRwOd1mJv8AZfWnpKen/cQRR+owD5L0IoKuKeUiW+TWMnHcvhPSQVDg6aGN7huBc0FehFJpPqRTa6AbhhEReg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20490" name="AutoShape 2" descr="data:image/jpg;base64,/9j/4AAQSkZJRgABAQAAAQABAAD/2wCEAAkGBhAQERUQEBESEREVEBQQFhIUGQ8SEhQTFhAWFBUWFRQYHCYeFxklGRQSHy8gIycpLCwsFR4xNTAqNSYrLCkBCQoKDAwMFA8PFSwYFBgpKSkpKSopKSwtKSkpKSkpKSkpKSspKSkpKSkpKSkpKSkpKSkpKSkpKSkpKSkpKSkpKf/AABEIAOEA4QMBIgACEQEDEQH/xAAcAAEAAQUBAQAAAAAAAAAAAAAABwEEBQYIAwL/xABCEAACAQICBwUFBQYDCQAAAAAAAQIDEQQhBQYHEjFBURMiYXGBIzJCkaFSYnKx0RRDosHh8AhjkhckRHOCk8LS8f/EABYBAQEBAAAAAAAAAAAAAAAAAAABAv/EABoRAQEBAQEBAQAAAAAAAAAAAAABERIxAwL/2gAMAwEAAhEDEQA/AJxAAAAAAAAAAAAAAAAAAAAAAAAAAAAAAAAAAAAAAAAAAAAAAazrnr9hdGQvVe/VabjRjbfa+1J/DHxfpcgnWbazpHHtxjUeGocqdK8brxl70vXLwA6D0trfgcJliMVRptcYuSc/9Cz+hquO266Jp5RlWq/gp2X8bic5SV3m3Jvrm36IyWC1exdZeyw9RrqotL5suJqY63+IjCL3MJiJebpR/U+af+IWi/8AgqqX/Mh/6kaUdm+lJcMNNef9Lnq9melF+4l6b36FwS1g9uWCn79GtD/tS/OSMvg9reiaj3Xieyl0qxnD+Kzj9TnzF6m6Sprv0Kll93L9TFVaNaGVSD9V/S6IOv8AA6VoV1vUatOqusJRn87PIuzkjQlCbkpUKkqc073g3Fr1Ruujtp2l8A1Gu44qn0qZyt4TWfzuMNdBA0bVba5gMa1TlL9mrOy7Oq0otv7NTg/WxvCkRVQAAAAAAAAAAAAAAAAAAAAAwGuutUNHYWVd2c/cpwfxTavn91K7fl4mfIR226TdTFQw6vuUqUW19+o3J/wxpr1YEYab0rWxVWVWtKU5znfPOUpPJXXySiskrI3LVTYzisSlVxknhqTzVNZ15J9U8qfrn4Gx7JNSIbq0jXipTk32EXwhBNrtLP4m72fJZ8yVoxsaZa5oTZ/gMJFKlQhfnOffm/Nsz0MPGPBJeWR7NFLAUjBFXSXQqj7A+OyRZYvQFCrlUpU5/ijB/WxfPI9KYGjaR2U4Ko9+nB0Z/apt/wD36mi637OtIpXpSWIUeHKpb+f18ydWj4lhlLkBx/ie1pT3K1OUJfZkmn6dfQkLZ/tXxODtTqN4jDLLck7zgvuSf5PLy4kyax6jYXH03Tr04yfKfCcXbinxIC1w2eYrRNTtYXqYZysqn2XfKNRcvPgwrpPQunqGMpKth5qcH6Si/syXJmQTOW9VtdquArqtQeTyqUXfdmr5prk/yOktX9O0sbh4Yii7wmuD4xkspRfimQZMAEUAAAAAAAAAAAAAAAAIL2n4Jy0nWhzqUaEov/o7N/LJ+pOhEG1WDjilXirzpKMrLjKG6t6K8bZrxLPUqQ9HYaNKlCnBJRhCMElyUY2X0RcORh9AaZjiaEKsZKSlFO65+Phw4cndcjOUcPvIopA+t0944ZIq4BHhuBns4o8qqA+ZIQdj5uLge+8FWsy3lMt3WuwMr28epjsXRp1t+nOMZ05pxlGSvGSazuhvHzB2Jg522m6jPRmIUqV3h6jcqbebjbN05Pm1yfNeKZuew/WBwrvCSfcrU3UiuNqkFd284b3+hG37VNDrE6NrZXlTh28fOmt5/OKmvUirZTKT0hhGuU5R9Ozlf6MtI6UABloAAAAAAAAAAAAAAAAIv2m0HGtvcpU016d1/kvmSgaxr9oKWJwzlTV6tK84rnKNu9H5Z+hYlQ3q5rXPR1VqznhpyvOkuMJc6lJdesefg8yc9XdPYfFUYToVIzi1xT45Z+vhxRzbpmOTaLPQOsOJwlTtMPUcJXTa4wlbhvR4X458SjrU+JtLwIo1e2ydpuwxMHTqLi83GXk+K9V6m94HWjD4iKtOOfJtWfqMS1ld/MVrWLSeHazpv05HhitIShG8oO6fL9GXGel2UafIsqGlYSa97NdGX0MZBdeF7JZkynUeNS6yZ4qi7nnj9NQ3knGccsm1k7HgtNUE+9Visr55Zeoa2YytOB5yhmfFHHQl7sovyaZa6U1goYdOVacYRXFt/RLi34IDy1sxMaeBxMpcFhquXVuDSXq2l6kabEdCb2LdR8MPRbv/AJlTuL+HffyPDXfaO8dF4fDx3MPdOU5e9Uad0rclezt5X4WN72LaL7PAOu1Z16spL8EPZx+qm/VCrEggAyoAAAAAAAAAAAAAAAAGABEm1DZ1PvYzBw3k7yq0VxT4ucFzXVcuPlCaklJ8s+B2NYjjXzY9RxjliMJu4fEPNxt7Gq/FL3JeKy8OZUxCFao2lOLzX5lKWsVem7qck+t8/X7XrcvdJ6Ar4ObpYmlOjPPJ5wmusJ8JejMJi4Lk/R5NFRuOitrWOo5ZTXR91/zj9EbHh9uLkrVcM79Y/wBLr6IiSCM5q8vapuMZLmnmmVMiWsJtrwFl2lCone90ofzse1fbVgGu5SqP1ox/8jTcbToNWjR3W/G69DE4ijTT91JJNvlwV+IZ5jZNY9plOukqMXBp33nOLdufdSdzBYzX+L953twSss+t+JjqWqka2GVadWrGTm1GNouDiuL5PiYHH6FjRV7b6s3m7cGk8r58S9VL8vzfWwT2oV4pqjaLeV0s0vC/5mEo4irWd533UnxbyXHJF09EQVGFajJSUlZtJLdnzi+fky60PoeriLU6EJVKkp7m5HNrm2+SXi8jNutySePXQuh6mMrU8PTWc5KKtyXNvokrt+R0xorR0MNRp0KatCnTjTj5RVr+fM1jZ9qBDR1PfqWniZxtKS92EfsR6+L5m5ErQACKAAAAAAAAAAAAAAAAAAAAALXH6NpYiDp16cKtN8YzSkvk+fiR5rFsLwle8sLUnhpfZftaXpd70fm/Ik0Ac5aT2K6UoX3IU8THrSkt634J7r+VzG4fVzEYd+3oYil506iXztY6eaFi6mObVKPKp6OyZZaSn3XZpttL0cs/ovqdNVMJTl70IPzjFnmtF0Fwo0v9EP0GmIP0hThChSjGonFUovdunZtXeXHjcj3T+HqzquazikknySa+me8dY19E0J+/RpT/ABQhL80YjWPUvDYrDToRpU6bavGUYQjaa4XsuGdvUaY5d0HpZ4ebhNXpT7s4/k14o37U7WWWjMUqi7+HqpRnb46d8pL70b/mueWk6x6CnQqTpTi4zhJxafRZf34HzoPSit2FV91+638Mv0ZUdb4LFwqwjUpyUoTipRkuDTR7kJbM9eXg6n7HiZWoTl3ZPhTm+f4Hz6Xv1Jsi8jLSoAAAAAAAAAAAAAAAAAAAAAAAAAAAAAAAAaAAjfa5qQsTSeLox9tTXfS4yglx8Wufh5HO+kMK4veStnmuj6HZ0o3yeaIB2r6i/stV1qcf93qt8PglzXpy8PUsRoejNI9rBQk/aRXdf2l0fiTXsp1/7RLA4mXfStRm/iS/dt9Vy8rdL89VISpTyM7o/Ht2nFtTi07rJ3Waa+RR1yDStm+vUcfS7Oq0sTTj3v8AMist9ePX588t0TMqqAAAAAAAAAAAAAAAAAAAAAAAAAAAAAAAAY/TehqeLoToVVeMlx5xlykvFGQAHKOuWq9TCVp0JrOLe6+seVuqtZo1nD1XTZ0/tM1MWOw7nBe3pptW4yis2vNcV6rmc16SwLhJpqzTs14/oVGb0Jpuph6sMRQk4zhJPL63XNPgdIan610tIYdVYWU1aNSnzhK31i+T/Q5Nw2IcH4fyNy1O1tqYCvGtTe9B5ThynG+cX49Hyf1qOnkCw0Npeli6MK9GW9CSv4p84tcmnyL8y0AAAAAAAAAAAAAAAAAAAAAAAAAAAAAAAAoyFNsGovZy/bKMfZzffS+GTzy8Hm14k2FtpDAQr05Uqi3oTi4tf3z5+gHG+Io7rPrA4qz3Xwf0Nu1+1QngcRKm1eDe9CXKUW8n65+TTNLqQ9GjTKTdm+vctH1tyo3LD1HaceO70nFdV9V6HQlCvGcVODUoySlGSzTTV00zjvBYq/dbz5Eu7JtoXYyWCxMvZSdqc3+7k/hf3W/k/NkqxNYKJlSKAAAAAAAAoCoAoCoAoCoAoCoAoVAAFCoAFCoAAAChUADWdfNUo6QwzhZdtFOVN+PON+j/ADSOYtL6OlSnKEk1KLaaeTydv6HYTIn2xai78XjqMc/3qXXlPyfB+Nn1KiAqt13kZDCYu+fxL+7lvWpbrty/mWucJXRUdF7KNoX7TBYPES9tFWpzfGpFL3W/tLl1XlnJiOQdH6QlCUatOTjJSTTTs4yTurM6N2ea8Q0lRtNpYmmlvx4by4Kol0fPo/MixuQFwRVCoAAAAAAAAAAAAAAAAAAAAAAAAAAAADzr0Yzi4SSlGScWnwaas0/Q9ABzbtP1IeBrtxTdGp3oS6Z8/FZJ+jNB7O94vjyOtta9W6ePw8qE0r8YSfwztl6PgzlzWLQtTDVpUpxcZwk1Z9F/f1NIwtKs6crPhzNm1e07VwlaFejLdlF3T5Nc01zTWTXiYR4btY3XvJZ+XU+8DSlu55Ll1YR1fqlrRS0hh416eT92cL3cJ2zXlzT5ozRAOxnFVYaQhThvdnOnU7Vct2MHKLa/G4q/3n1J+MtAAAAAChUAAAAKFQAKAqAKFQABQqABQqAAAAAAChUAChG+17Uf9qovF0Y+2pxvK3GUF8Xms/TyJJKSjdWfADk3R+jJRUpbySmrSprpvcJeGV7LwMvoXVHE4yooUabl1fCMV1lLgkTd/su0f2jqbtSzd+zU2qfHha17eps2DwFOjFQpQjCK5RSS/qy6mNf1H1HpaNpvPfrzS36nguEI/dv8/obQARQ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0491" name="Picture 2" descr="http://t3.gstatic.com/images?q=tbn:ANd9GcSFmojDLTZOUqmw-mvuAagRpdzD4PsS1crc7TU1ovYGp_hVpx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419600"/>
            <a:ext cx="15525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BAQEAAwEBAAAAAAAAAAAAAQACBAUGAwf/xABBEAACAgIABAMGAwUFBQkAAAAAAQIDBBEFEiExBkFREyJhgZGhMnHBFCNCsdEHUlNykhYzYoLwFSQ0NkOywuHx/8QAGgEBAQADAQEAAAAAAAAAAAAAAAECAwQFBv/EACcRAQACAgEDAwQDAQAAAAAAAAABAgMRBBIhMRMyQQVRYXEUIrGB/9oADAMBAAIRAxEAPwDzRCR9A88CQhAJCgLQ6IQIhOTRgZN7ShVLr22uv07/AGMbWrWN2nSxEz4cbRaOyXDaa+mVn0VNd1zJv6b5vsfDOxYY1kfZXRuqnFSjZFNJ/U105OK9umttyytivWNzDi6LQ6E3tbOi0aLQBotCQBoNGtEBkNGw0BnQaNaAALQgABo0QVkDTDQAREBERABCRFREKCLQkhAhIUgORw+fs8yqfKpab0n5vT199HA4zn5tmZkU33SjVGxqMW+SDXde6tLto5MG4TUovqntfmeqt4T/ALRcEWThYUL8t5cNqMVzJKuUWn2WlyxfzWzy/qGPqtW3/HVx7aiYfn1M03yqcrJb6KuL19z3HGODR4d4f4TL2srLbKvatta92XXXy2k/kfb/AGcrwK4/9r8Q4ZgNQ1KNlvNYn17RifDxPxzAzKeEY/D8mWRVgQlTdc63BTjLlW0n+W/kcmLpxZItEtt92rMOgLRqcHCbi+6eg0fQR3eeNFo0i0EZI1otAZIdEAaA0AUBoSAyWjQMDIGgAANAAaASCskOiCgS0OiA0JCgiEhQEJCUR88rLy6aPZU5N1dE5e/CE2k5a6NpfQ+pi6tW1Sg+m10fozTnxerjmrLHfptEupVaa99ylvvzM5OM4qzkkvcmuVo462nprT9PR+ZpSPnvEvR8u5i3ZRXOb3Nfu5/5o+fzWn8yM4c1Y3H/ABobX+eP9Vv6Gz3uJk68cfh5+avTYFodEdTUNEJAAaNEBnQGtEBgjQAZISCstAaBogyBoAADQABEQVEJEVCAoqJGkgNICEBCEUgSNBHVcSqcLHOH8S2vz8zgqEp2dd611e/M73Lq9pS9Lco+8jr+TcVFaklLm6+noeJzMXRl38S78F+qn6ffh85KDjB81lbVkPi15fPsdpaouSlX1rmlOD+D6o6uiHs5qynq09yj5naQS9hKC/8ASluP+SW2vo9r6GzgZOm/TPyw5FdxtgtDodHsOJkRLQGSNaDQGSNaDQGQaNaAKyBpgAAIADA0ZYUAzQEAQkFBEJFQoB0VChIUEQohQEhISojr76nTPf8AA30OxCdcbFqaTX8jm5XH9amo8tmLJ0S4C6NPenvo9nLxsr8cbHHm0oyaaevNb9PU6bIWTRKUJ2JzpvhNNe6rKm9dfyZ2fD6oQyc/lXSV+3/pR5+HiXi3edS6b5Y14c7TQQnXLnXta1KKT05acuutL1ezj5GR+wxi4xc4yeuTyX5PyJbnZZOuX7mcI1zhpNS83v6nVPIy0t0Wju0xipMdUeHJE+eNesjGqnXVKuvW07HuUvi/h06fzZ9UjtpeL16oabV6Z0yRyMfEvyrFXj02W2PtGEXJ/Y9Lw3wHxbL1LJVeJW/8R7l9F+ujG+WlPdJWlreIeS0fXHxL8q1V41Nltj7RhFyf0R+mY/gzgPCq1dxTI9q/W+arg38Eu/1Z3ONlVU1Krg3C5uvylyKiv7rb/NRZx5OfWPbDfXjzPl+d4ngfiU6JZPEJ04GPCLnOd8usYru9L9dHk7MrDsy7asKyc6oPULLFpzXrry/Lqeo/ti8S5uLj43CrL6U7/wB5dTTF6UU/dTk+r6p+S8uh+Y03OFkZxfuvqn8Dl/nZeqJ+G30Ka09ODMY9quqjNeaPoexS8XrFo+XHMTE6lkDTAyRkDQAZZCDCgiIKiIiBQoEaAhIghQokKKhEBQCKBH0rrstly1wlN+kVsTOh13GMX2+JOyO1ZXFvaXeOuq+2/kb4WnKidrWnbZKf6fodljZ2Dw+2yziEocsU4qMbFNvfR7S3rptdWj48Lhl8RyIYnB+GSe05O/NbhCMe/Nyry+p588jHGabR4iHRGK3RES3XTK+yNddbsm+0VHb+hxOL13cIps55Y0Wnuuhz3ZJ79F0j8z68cedwrHtWRmuf7z2f/d/3VUn6JLTl8+x0XBMFcR4vjKafsY2Rcm1ty693/Q58me2a8dPhsrjikd3rMThmdHhsMzIwbKsKT5YX94pfH+76b7fE9j4a4T4blje14jbJ5EEnOu+fLHr2cdfiXzPuvGPBbp30ZXFpYuHVuNVVFXIrILoltbl9OU8dxXxNwbFz8e3wzTmVxqltqyWoNf8ACtuUd/n8jn9e9dxWdQ2+nWe8v1jGyYVVqrg/CpKvylOH7PX91zP/AEs43Es1YkHLjXGqcOOv9zj6jJr83uT+SieAzPFWfxqreFxLIglH38OpRhY/VqS6y+/5HnPE1N3DJ00ZFahdbH2jTnzz129570t9TRa8zLZFXts3x/wPh1kpcH4bZl5Hb9ovbi3/AM0tzf2PK8X8f+IOI80YZSw6n/Bix5X/AKu/3PLuaktmUpWPVcZSfwRIiZ7Hh8MyM832kL5ylZJ80Jye3v4v4nE4fh2zrfNtJzfLHz6d/uduuG3WtOzlhrqtvqjsKMeNSTk+aa/iO3Fxct41MahovmrXxLOHj/s1Kg373d666+B9xA9jHjjHWKw4rWm07llgaMszQAaYAACAUEOiCgiIgUICAoUAlQoUSEIhIUA+R1fibiFOJUsb9sutk47VNcNVJ+rbW5P5eXdnanFlwXFzsyE3jO7JlNcupPbfZI5uXjtfH/X4bcNorbufBdGFXUp5aUM9vdU5pSVa8kk+mz2+FlTx7JQyrHXC1a5k91ze99+8fPo/XueIzeHXYOTZTbFqVb1JPW19Oj/NHf8Ahn9szXPHrXtoxhzOMu2vTqeHNvu79OD4j8P5tmW8i6Xt6dPls8qo77KCWl+fU6yeJjzxlj410o09XbfCWnY/RS9F12/Psunf3FNtuM3Cpc0V+LHm9Nf5W/5M4mTwbB4lNZPD+SrJqT/c2R92En5uHZP0b2vgzpw5KVjUw1XraZ8vzy+Ufbcqg60kuWE9KWvXXfXxfczvSPR3cKrxsi39ox/383ucrFuUn67/AKdD514WPW9xqjve+vU3zwLWncTGpa/5FY7TDpaK75TUqIz2n0kumvmdzxCWfxarFhn3R1jQ5INe9Jre+rPuRvp9Px172nbXbk2nx2cOjh+PSvwub9ZPZylFRWopJeiEDrpipT2xppte1vMoyzTMs2MQAsgABAgywNAwrJMQCghIKyKISCEEIRCQruUIghCEUCPrj1+1urqT1zyUd/mxM6jYIpyaSTbb0kl3O8vvp8K4HtLEp8Wvi1GH+DF/r6/Q9Tx3h/DfDfCoZ2LhQdtMVqxvcuZ/xPZ+YauzsuWdmNynJ7in5Hl5M9uTPp441Hy6q44xR1WcXIs4htZdnPa25ylFdWm0tPXn2R2XD+OwwMfFyMSu2niCU/b+1fuR6vSiku7Wu/b+W763GmzbUFGO7LH2rX9fL7d+3XYGEuZ3WJ6fWMX6fE574aZbxixd9eZba3mleu7sM7xHl5MquSNVMYJ8qhDXd7fdv6Lp36I7DB4zTlSgspujIj0hdB6f1/RnU340bOsdKX2Z0/E7Z4NT9yUrH0hHXdky8W+H9LTLW70niLxTdRkrhs8PEy5RhzSv55Ll326Ls/mcHAzFmQk/ZuEo94t7X1OkweH2OlSnOU75vc5N76noMWiOPSoR+b9WdXB9Sbfhp5HTr8vqBEeo4wyZEAMGLAKAEAAGIADA0zJFBCDBAIiDJALIgkKASoUKA0gISRBCdjwClZHGcKp9nbFv5df0OuOw4LfOjiNM6lHnXNpyXb3W2/omas9unHafwzxxu0Q9l/aEp0cKuq9tK2LbmuZLcU+y+XkeO4diu1OblGChD2llk3qNMV3k3/0/Jde2a8bNy8v2SzcifuOc43XP2NS3tze+i16/zfbGblV3UxwsNv8AYK5KTbWpZM1/HL4L+GPl37s8TBOTJvFj+fMu7JFa6vb4cfKsjmWx9nGUMKp7prktSm/7816vyXkunq2gR7eDBTDTpq4MmSbzuSTSa00mviRG5gkku3YiICIgCIBAKmAgAAIABEQAAgwoAQIAhIrIMj65MPZ5FsP7s2vufIxrO42s9pQkRWJNIyaASIghO38MYdmfxaOPU0nKuTlJv8MddX2frrt5nUHsf7OaYPMzb7FtQp5V8/8A8OflzrDZswxu8PKcbyOKU0y4RBQjKVilY63v2yX4Vv082tfY+Vbcq4yl+JpN/mcrj8K8jjF/PFSiuyfbzOOaeDh6K9X3Z8i+519iiATvc6ECASAgECICAiAgIGBAIADImQUAxAAIiBAIiDJzOMw9nxTKjrX7xs4R3njHHdHHsj0k9r5dP0OjNHHt1Yqz+GeSNXkoQE3NaNGTSASAQhR7vwHVycG4he1+KXKvkv8A7PCI/RvDVfsPB3O+jsnKX3f9Di586xa+8t3Hj+7wfEXzcRyH/wASX/X1PgbyJOeVfJ+dj+3T9D5nRx41ir+mvJ3tJECNzAkAgREQEQEBEyACAWAEBEFBEDAiIGAERABCQZPUePNTzMa9P/e18/1jGX6s8qel8Tyjdwjg161zyx4qT9dLl/8AgeaOXidsWvtv/W3N7tlERHS0k0jIoBFAICj9M5XieD8SD6P2Kb+a2fmlcXOcYrvJ6R+m+KZfs/Bq6UtKNaR531CfbV0cePMvzFS5nKX96Tf3NGK/wR/JGj0KRqsQ57d5IgRkxJEWwIiICIgAiZABMBACIgAgEAIBAKCEgAjWiDJ3/GP/ACpwV/Gf/umedIjm43tn9z/rZl8x+khIjoakKIihQkQHJ4b14hi7/wAaH80foPjv/wAB/wAn6ER5XP8AfV04PEvzaP4V+QkR6seHLKQkQRERAREQEREBARAQMiAgIiiJkRAERBUREBERB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20493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GwABAQEAAwEBAAAAAAAAAAAAAQACBAUGAwf/xABBEAACAgIABAMGAwUFBQkAAAAAAQIDBBEFEiExBkFREyJhgZGhMnHBFCNCsdEHUlNykhYzYoLwFSQ0NkOywuHx/8QAGgEBAQADAQEAAAAAAAAAAAAAAAECAwQFBv/EACcRAQACAgEDAwQDAQAAAAAAAAABAgMRBBIhMRMyQQVRYXEUIrGB/9oADAMBAAIRAxEAPwDzRCR9A88CQhAJCgLQ6IQIhOTRgZN7ShVLr22uv07/AGMbWrWN2nSxEz4cbRaOyXDaa+mVn0VNd1zJv6b5vsfDOxYY1kfZXRuqnFSjZFNJ/U105OK9umttyytivWNzDi6LQ6E3tbOi0aLQBotCQBoNGtEBkNGw0BnQaNaAALQgABo0QVkDTDQAREBERABCRFREKCLQkhAhIUgORw+fs8yqfKpab0n5vT199HA4zn5tmZkU33SjVGxqMW+SDXde6tLto5MG4TUovqntfmeqt4T/ALRcEWThYUL8t5cNqMVzJKuUWn2WlyxfzWzy/qGPqtW3/HVx7aiYfn1M03yqcrJb6KuL19z3HGODR4d4f4TL2srLbKvatta92XXXy2k/kfb/AGcrwK4/9r8Q4ZgNQ1KNlvNYn17RifDxPxzAzKeEY/D8mWRVgQlTdc63BTjLlW0n+W/kcmLpxZItEtt92rMOgLRqcHCbi+6eg0fQR3eeNFo0i0EZI1otAZIdEAaA0AUBoSAyWjQMDIGgAANAAaASCskOiCgS0OiA0JCgiEhQEJCUR88rLy6aPZU5N1dE5e/CE2k5a6NpfQ+pi6tW1Sg+m10fozTnxerjmrLHfptEupVaa99ylvvzM5OM4qzkkvcmuVo462nprT9PR+ZpSPnvEvR8u5i3ZRXOb3Nfu5/5o+fzWn8yM4c1Y3H/ABobX+eP9Vv6Gz3uJk68cfh5+avTYFodEdTUNEJAAaNEBnQGtEBgjQAZISCstAaBogyBoAADQABEQVEJEVCAoqJGkgNICEBCEUgSNBHVcSqcLHOH8S2vz8zgqEp2dd611e/M73Lq9pS9Lco+8jr+TcVFaklLm6+noeJzMXRl38S78F+qn6ffh85KDjB81lbVkPi15fPsdpaouSlX1rmlOD+D6o6uiHs5qynq09yj5naQS9hKC/8ASluP+SW2vo9r6GzgZOm/TPyw5FdxtgtDodHsOJkRLQGSNaDQGSNaDQGQaNaAKyBpgAAIADA0ZYUAzQEAQkFBEJFQoB0VChIUEQohQEhISojr76nTPf8AA30OxCdcbFqaTX8jm5XH9amo8tmLJ0S4C6NPenvo9nLxsr8cbHHm0oyaaevNb9PU6bIWTRKUJ2JzpvhNNe6rKm9dfyZ2fD6oQyc/lXSV+3/pR5+HiXi3edS6b5Y14c7TQQnXLnXta1KKT05acuutL1ezj5GR+wxi4xc4yeuTyX5PyJbnZZOuX7mcI1zhpNS83v6nVPIy0t0Wju0xipMdUeHJE+eNesjGqnXVKuvW07HuUvi/h06fzZ9UjtpeL16oabV6Z0yRyMfEvyrFXj02W2PtGEXJ/Y9Lw3wHxbL1LJVeJW/8R7l9F+ujG+WlPdJWlreIeS0fXHxL8q1V41Nltj7RhFyf0R+mY/gzgPCq1dxTI9q/W+arg38Eu/1Z3ONlVU1Krg3C5uvylyKiv7rb/NRZx5OfWPbDfXjzPl+d4ngfiU6JZPEJ04GPCLnOd8usYru9L9dHk7MrDsy7asKyc6oPULLFpzXrry/Lqeo/ti8S5uLj43CrL6U7/wB5dTTF6UU/dTk+r6p+S8uh+Y03OFkZxfuvqn8Dl/nZeqJ+G30Ka09ODMY9quqjNeaPoexS8XrFo+XHMTE6lkDTAyRkDQAZZCDCgiIKiIiBQoEaAhIghQokKKhEBQCKBH0rrstly1wlN+kVsTOh13GMX2+JOyO1ZXFvaXeOuq+2/kb4WnKidrWnbZKf6fodljZ2Dw+2yziEocsU4qMbFNvfR7S3rptdWj48Lhl8RyIYnB+GSe05O/NbhCMe/Nyry+p588jHGabR4iHRGK3RES3XTK+yNddbsm+0VHb+hxOL13cIps55Y0Wnuuhz3ZJ79F0j8z68cedwrHtWRmuf7z2f/d/3VUn6JLTl8+x0XBMFcR4vjKafsY2Rcm1ty693/Q58me2a8dPhsrjikd3rMThmdHhsMzIwbKsKT5YX94pfH+76b7fE9j4a4T4blje14jbJ5EEnOu+fLHr2cdfiXzPuvGPBbp30ZXFpYuHVuNVVFXIrILoltbl9OU8dxXxNwbFz8e3wzTmVxqltqyWoNf8ACtuUd/n8jn9e9dxWdQ2+nWe8v1jGyYVVqrg/CpKvylOH7PX91zP/AEs43Es1YkHLjXGqcOOv9zj6jJr83uT+SieAzPFWfxqreFxLIglH38OpRhY/VqS6y+/5HnPE1N3DJ00ZFahdbH2jTnzz129570t9TRa8zLZFXts3x/wPh1kpcH4bZl5Hb9ovbi3/AM0tzf2PK8X8f+IOI80YZSw6n/Bix5X/AKu/3PLuaktmUpWPVcZSfwRIiZ7Hh8MyM832kL5ylZJ80Jye3v4v4nE4fh2zrfNtJzfLHz6d/uduuG3WtOzlhrqtvqjsKMeNSTk+aa/iO3Fxct41MahovmrXxLOHj/s1Kg373d666+B9xA9jHjjHWKw4rWm07llgaMszQAaYAACAUEOiCgiIgUICAoUAlQoUSEIhIUA+R1fibiFOJUsb9sutk47VNcNVJ+rbW5P5eXdnanFlwXFzsyE3jO7JlNcupPbfZI5uXjtfH/X4bcNorbufBdGFXUp5aUM9vdU5pSVa8kk+mz2+FlTx7JQyrHXC1a5k91ze99+8fPo/XueIzeHXYOTZTbFqVb1JPW19Oj/NHf8Ahn9szXPHrXtoxhzOMu2vTqeHNvu79OD4j8P5tmW8i6Xt6dPls8qo77KCWl+fU6yeJjzxlj410o09XbfCWnY/RS9F12/Psunf3FNtuM3Cpc0V+LHm9Nf5W/5M4mTwbB4lNZPD+SrJqT/c2R92En5uHZP0b2vgzpw5KVjUw1XraZ8vzy+Ufbcqg60kuWE9KWvXXfXxfczvSPR3cKrxsi39ox/383ucrFuUn67/AKdD514WPW9xqjve+vU3zwLWncTGpa/5FY7TDpaK75TUqIz2n0kumvmdzxCWfxarFhn3R1jQ5INe9Jre+rPuRvp9Px172nbXbk2nx2cOjh+PSvwub9ZPZylFRWopJeiEDrpipT2xppte1vMoyzTMs2MQAsgABAgywNAwrJMQCghIKyKISCEEIRCQruUIghCEUCPrj1+1urqT1zyUd/mxM6jYIpyaSTbb0kl3O8vvp8K4HtLEp8Wvi1GH+DF/r6/Q9Tx3h/DfDfCoZ2LhQdtMVqxvcuZ/xPZ+YauzsuWdmNynJ7in5Hl5M9uTPp441Hy6q44xR1WcXIs4htZdnPa25ylFdWm0tPXn2R2XD+OwwMfFyMSu2niCU/b+1fuR6vSiku7Wu/b+W763GmzbUFGO7LH2rX9fL7d+3XYGEuZ3WJ6fWMX6fE574aZbxixd9eZba3mleu7sM7xHl5MquSNVMYJ8qhDXd7fdv6Lp36I7DB4zTlSgspujIj0hdB6f1/RnU340bOsdKX2Z0/E7Z4NT9yUrH0hHXdky8W+H9LTLW70niLxTdRkrhs8PEy5RhzSv55Ll326Ls/mcHAzFmQk/ZuEo94t7X1OkweH2OlSnOU75vc5N76noMWiOPSoR+b9WdXB9Sbfhp5HTr8vqBEeo4wyZEAMGLAKAEAAGIADA0zJFBCDBAIiDJALIgkKASoUKA0gISRBCdjwClZHGcKp9nbFv5df0OuOw4LfOjiNM6lHnXNpyXb3W2/omas9unHafwzxxu0Q9l/aEp0cKuq9tK2LbmuZLcU+y+XkeO4diu1OblGChD2llk3qNMV3k3/0/Jde2a8bNy8v2SzcifuOc43XP2NS3tze+i16/zfbGblV3UxwsNv8AYK5KTbWpZM1/HL4L+GPl37s8TBOTJvFj+fMu7JFa6vb4cfKsjmWx9nGUMKp7prktSm/7816vyXkunq2gR7eDBTDTpq4MmSbzuSTSa00mviRG5gkku3YiICIgCIBAKmAgAAIABEQAAgwoAQIAhIrIMj65MPZ5FsP7s2vufIxrO42s9pQkRWJNIyaASIghO38MYdmfxaOPU0nKuTlJv8MddX2frrt5nUHsf7OaYPMzb7FtQp5V8/8A8OflzrDZswxu8PKcbyOKU0y4RBQjKVilY63v2yX4Vv082tfY+Vbcq4yl+JpN/mcrj8K8jjF/PFSiuyfbzOOaeDh6K9X3Z8i+519iiATvc6ECASAgECICAiAgIGBAIADImQUAxAAIiBAIiDJzOMw9nxTKjrX7xs4R3njHHdHHsj0k9r5dP0OjNHHt1Yqz+GeSNXkoQE3NaNGTSASAQhR7vwHVycG4he1+KXKvkv8A7PCI/RvDVfsPB3O+jsnKX3f9Di586xa+8t3Hj+7wfEXzcRyH/wASX/X1PgbyJOeVfJ+dj+3T9D5nRx41ir+mvJ3tJECNzAkAgREQEQEBEyACAWAEBEFBEDAiIGAERABCQZPUePNTzMa9P/e18/1jGX6s8qel8Tyjdwjg161zyx4qT9dLl/8AgeaOXidsWvtv/W3N7tlERHS0k0jIoBFAICj9M5XieD8SD6P2Kb+a2fmlcXOcYrvJ6R+m+KZfs/Bq6UtKNaR531CfbV0cePMvzFS5nKX96Tf3NGK/wR/JGj0KRqsQ57d5IgRkxJEWwIiICIgAiZABMBACIgAgEAIBAKCEgAjWiDJ3/GP/ACpwV/Gf/umedIjm43tn9z/rZl8x+khIjoakKIihQkQHJ4b14hi7/wAaH80foPjv/wAB/wAn6ER5XP8AfV04PEvzaP4V+QkR6seHLKQkQRERAREQEREBARAQMiAgIiiJkRAERBUREBERB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0494" name="Picture 8" descr="http://upload.wikimedia.org/wikipedia/commons/3/30/Surveillance_video_cameras,_Gdynia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200400"/>
            <a:ext cx="170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0" descr="http://t3.gstatic.com/images?q=tbn:ANd9GcTKnPXHQive7x5AbcGiWNT8-_lT8IMFTPOu6u868weN9D2ZLmB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895600"/>
            <a:ext cx="15525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2" descr="http://t1.gstatic.com/images?q=tbn:ANd9GcS-t3GRjecuAadQwIOHYe9YqfHG1qn9bqD_PgQh2ZGHfShFv4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733800"/>
            <a:ext cx="1514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4" descr="Flickr logo. If you click it, you'll go hom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5410200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6" descr="http://t1.gstatic.com/images?q=tbn:ANd9GcR8TgJ7piVkrhY9NuC1VquhJx3hXowj2DPwjmHdkF2oqwD_4oXNn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886200"/>
            <a:ext cx="16097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ED50B-A3BD-4F7B-B2A0-E80561BA243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3" y="3644900"/>
            <a:ext cx="6684962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reduce: Formal Definition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19238"/>
            <a:ext cx="69945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2781300"/>
            <a:ext cx="70135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334963" y="4652963"/>
            <a:ext cx="2592387" cy="1368425"/>
          </a:xfrm>
          <a:prstGeom prst="wedgeRoundRectCallout">
            <a:avLst>
              <a:gd name="adj1" fmla="val 65290"/>
              <a:gd name="adj2" fmla="val -10382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 is a formula for which finite satisfying substitutions of x can be computed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5400" y="1905000"/>
            <a:ext cx="7488238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/>
              <a:t>General Theorem:</a:t>
            </a:r>
            <a:r>
              <a:rPr lang="en-US" sz="2800" dirty="0"/>
              <a:t>  If initial policy passes a syntactic  </a:t>
            </a:r>
            <a:r>
              <a:rPr lang="en-US" sz="2800" b="1" dirty="0"/>
              <a:t>mode check</a:t>
            </a:r>
            <a:r>
              <a:rPr lang="en-US" sz="2800" dirty="0"/>
              <a:t>, then finite substitutions can be computed</a:t>
            </a:r>
            <a:endParaRPr lang="en-US" sz="2800" b="1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33688" y="3641725"/>
            <a:ext cx="1090612" cy="385763"/>
            <a:chOff x="2833514" y="3641986"/>
            <a:chExt cx="1090414" cy="385835"/>
          </a:xfrm>
        </p:grpSpPr>
        <p:sp>
          <p:nvSpPr>
            <p:cNvPr id="7" name="Rectangle 6"/>
            <p:cNvSpPr/>
            <p:nvPr/>
          </p:nvSpPr>
          <p:spPr>
            <a:xfrm>
              <a:off x="2833514" y="3645162"/>
              <a:ext cx="1090414" cy="360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7116" name="Picture 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7248" y="3641986"/>
              <a:ext cx="719055" cy="385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4211638" y="3429000"/>
            <a:ext cx="4392612" cy="3024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9200" y="4724400"/>
            <a:ext cx="7488238" cy="12954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/>
              <a:t>Applications:</a:t>
            </a:r>
            <a:r>
              <a:rPr lang="en-US" sz="2800" dirty="0"/>
              <a:t> The entire HIPAA and GLBA Privacy Rules pass this check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0" y="3810000"/>
            <a:ext cx="1066800" cy="6096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2" grpId="0" animBg="1"/>
      <p:bldP spid="12" grpId="1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241A7-7AB7-4BFB-8BEF-23FDCE7682D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2080" y="914400"/>
            <a:ext cx="5526844" cy="34799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kern="0" dirty="0" err="1">
                <a:latin typeface="Arial"/>
                <a:ea typeface="+mn-ea"/>
                <a:cs typeface="Arial"/>
              </a:rPr>
              <a:t>φ</a:t>
            </a:r>
            <a:r>
              <a:rPr lang="en-US" sz="1600" i="1" kern="0" dirty="0">
                <a:latin typeface="Arial"/>
                <a:ea typeface="+mn-ea"/>
                <a:cs typeface="Arial"/>
              </a:rPr>
              <a:t> =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∀p1, p2, </a:t>
            </a:r>
            <a:r>
              <a:rPr lang="en-US" sz="1600" dirty="0" err="1">
                <a:latin typeface="Arial"/>
                <a:ea typeface="+mn-ea"/>
                <a:cs typeface="Arial"/>
              </a:rPr>
              <a:t>m</a:t>
            </a:r>
            <a:r>
              <a:rPr lang="en-US" sz="1600" dirty="0">
                <a:latin typeface="Arial"/>
                <a:ea typeface="+mn-ea"/>
                <a:cs typeface="Arial"/>
              </a:rPr>
              <a:t>, </a:t>
            </a:r>
            <a:r>
              <a:rPr lang="en-US" sz="1600" dirty="0" err="1">
                <a:latin typeface="Arial"/>
                <a:ea typeface="+mn-ea"/>
                <a:cs typeface="Arial"/>
              </a:rPr>
              <a:t>u</a:t>
            </a:r>
            <a:r>
              <a:rPr lang="en-US" sz="1600" dirty="0">
                <a:latin typeface="Arial"/>
                <a:ea typeface="+mn-ea"/>
                <a:cs typeface="Arial"/>
              </a:rPr>
              <a:t>, </a:t>
            </a:r>
            <a:r>
              <a:rPr lang="en-US" sz="1600" dirty="0" err="1">
                <a:latin typeface="Arial"/>
                <a:ea typeface="+mn-ea"/>
                <a:cs typeface="Arial"/>
              </a:rPr>
              <a:t>q</a:t>
            </a:r>
            <a:r>
              <a:rPr lang="en-US" sz="1600" dirty="0">
                <a:latin typeface="Arial"/>
                <a:ea typeface="+mn-ea"/>
                <a:cs typeface="Arial"/>
              </a:rPr>
              <a:t>, </a:t>
            </a:r>
            <a:r>
              <a:rPr lang="en-US" sz="1600" dirty="0" err="1">
                <a:latin typeface="Arial"/>
                <a:ea typeface="+mn-ea"/>
                <a:cs typeface="Arial"/>
              </a:rPr>
              <a:t>t</a:t>
            </a:r>
            <a:r>
              <a:rPr lang="en-US" sz="1600" dirty="0">
                <a:latin typeface="Arial"/>
                <a:ea typeface="+mn-ea"/>
                <a:cs typeface="Arial"/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(send(p1, p2, </a:t>
            </a:r>
            <a:r>
              <a:rPr lang="en-US" sz="1600" dirty="0" err="1">
                <a:latin typeface="Arial"/>
                <a:ea typeface="+mn-ea"/>
                <a:cs typeface="Arial"/>
              </a:rPr>
              <a:t>m</a:t>
            </a:r>
            <a:r>
              <a:rPr lang="en-US" sz="1600" dirty="0">
                <a:latin typeface="Arial"/>
                <a:ea typeface="+mn-ea"/>
                <a:cs typeface="Arial"/>
              </a:rPr>
              <a:t>) ∧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</a:t>
            </a:r>
            <a:r>
              <a:rPr lang="en-US" sz="1600" dirty="0" err="1">
                <a:latin typeface="Arial"/>
                <a:ea typeface="+mn-ea"/>
                <a:cs typeface="Arial"/>
              </a:rPr>
              <a:t>tagged(m</a:t>
            </a:r>
            <a:r>
              <a:rPr lang="en-US" sz="1600" dirty="0">
                <a:latin typeface="Arial"/>
                <a:ea typeface="+mn-ea"/>
                <a:cs typeface="Arial"/>
              </a:rPr>
              <a:t>, </a:t>
            </a:r>
            <a:r>
              <a:rPr lang="en-US" sz="1600" dirty="0" err="1">
                <a:latin typeface="Arial"/>
                <a:ea typeface="+mn-ea"/>
                <a:cs typeface="Arial"/>
              </a:rPr>
              <a:t>q</a:t>
            </a:r>
            <a:r>
              <a:rPr lang="en-US" sz="1600" dirty="0">
                <a:latin typeface="Arial"/>
                <a:ea typeface="+mn-ea"/>
                <a:cs typeface="Arial"/>
              </a:rPr>
              <a:t>, </a:t>
            </a:r>
            <a:r>
              <a:rPr lang="en-US" sz="1600" dirty="0" err="1">
                <a:latin typeface="Arial"/>
                <a:ea typeface="+mn-ea"/>
                <a:cs typeface="Arial"/>
              </a:rPr>
              <a:t>t</a:t>
            </a:r>
            <a:r>
              <a:rPr lang="en-US" sz="1600" dirty="0">
                <a:latin typeface="Arial"/>
                <a:ea typeface="+mn-ea"/>
                <a:cs typeface="Arial"/>
              </a:rPr>
              <a:t>, </a:t>
            </a:r>
            <a:r>
              <a:rPr lang="en-US" sz="1600" dirty="0" err="1">
                <a:latin typeface="Arial"/>
                <a:ea typeface="+mn-ea"/>
                <a:cs typeface="Arial"/>
              </a:rPr>
              <a:t>u</a:t>
            </a:r>
            <a:r>
              <a:rPr lang="en-US" sz="1600" dirty="0">
                <a:latin typeface="Arial"/>
                <a:ea typeface="+mn-ea"/>
                <a:cs typeface="Arial"/>
              </a:rPr>
              <a:t>) ∧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</a:t>
            </a:r>
            <a:r>
              <a:rPr lang="en-US" sz="1600" dirty="0" err="1">
                <a:latin typeface="Arial"/>
                <a:ea typeface="+mn-ea"/>
                <a:cs typeface="Arial"/>
              </a:rPr>
              <a:t>attr_in(t</a:t>
            </a:r>
            <a:r>
              <a:rPr lang="en-US" sz="1600" dirty="0">
                <a:latin typeface="Arial"/>
                <a:ea typeface="+mn-ea"/>
                <a:cs typeface="Arial"/>
              </a:rPr>
              <a:t>, phi))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⊃  inrole(p2, law-enforcement)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     ∧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purp_in</a:t>
            </a:r>
            <a:r>
              <a:rPr lang="en-US" sz="1600" dirty="0">
                <a:latin typeface="Arial"/>
                <a:ea typeface="+mn-ea"/>
                <a:cs typeface="Arial"/>
              </a:rPr>
              <a:t>(u, id-criminal)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     ∧ </a:t>
            </a:r>
            <a:r>
              <a:rPr lang="en-US" sz="1600" dirty="0">
                <a:latin typeface="+mn-lt"/>
                <a:ea typeface="+mn-ea"/>
                <a:cs typeface="+mn-cs"/>
                <a:sym typeface="Symbol"/>
              </a:rPr>
              <a:t></a:t>
            </a:r>
            <a:r>
              <a:rPr lang="en-US" sz="1600" dirty="0">
                <a:latin typeface="+mn-lt"/>
                <a:ea typeface="+mn-ea"/>
                <a:cs typeface="+mn-cs"/>
              </a:rPr>
              <a:t> m’. (</a:t>
            </a:r>
            <a:r>
              <a:rPr lang="en-US" sz="1600" spc="300" dirty="0">
                <a:ln>
                  <a:solidFill>
                    <a:schemeClr val="tx1"/>
                  </a:solidFill>
                </a:ln>
                <a:latin typeface="Arial"/>
                <a:ea typeface="+mn-ea"/>
                <a:cs typeface="Arial"/>
                <a:sym typeface="Symbol"/>
              </a:rPr>
              <a:t></a:t>
            </a:r>
            <a:r>
              <a:rPr lang="en-US" sz="1600" dirty="0">
                <a:latin typeface="Arial"/>
                <a:ea typeface="+mn-ea"/>
                <a:cs typeface="Arial"/>
              </a:rPr>
              <a:t>state(q, m’)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                ∧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is-admission-of-crime</a:t>
            </a:r>
            <a:r>
              <a:rPr lang="en-US" sz="1600" dirty="0">
                <a:latin typeface="Arial"/>
                <a:ea typeface="+mn-ea"/>
                <a:cs typeface="Arial"/>
              </a:rPr>
              <a:t>(m’)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+mn-ea"/>
                <a:cs typeface="Arial"/>
              </a:rPr>
              <a:t>                   ∧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believes-crime-caused-serious-harm</a:t>
            </a:r>
            <a:r>
              <a:rPr lang="en-US" sz="1600" dirty="0">
                <a:latin typeface="Arial"/>
                <a:ea typeface="+mn-ea"/>
                <a:cs typeface="Arial"/>
              </a:rPr>
              <a:t>(p1, m’))</a:t>
            </a:r>
            <a:endParaRPr lang="en-US" dirty="0">
              <a:latin typeface="Arial"/>
              <a:ea typeface="+mn-ea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/>
              <a:ea typeface="+mn-ea"/>
              <a:cs typeface="Arial"/>
            </a:endParaRPr>
          </a:p>
        </p:txBody>
      </p:sp>
      <p:sp>
        <p:nvSpPr>
          <p:cNvPr id="48130" name="Double Bracket 16"/>
          <p:cNvSpPr>
            <a:spLocks noChangeArrowheads="1"/>
          </p:cNvSpPr>
          <p:nvPr/>
        </p:nvSpPr>
        <p:spPr bwMode="auto">
          <a:xfrm>
            <a:off x="1622425" y="3113088"/>
            <a:ext cx="1365250" cy="307975"/>
          </a:xfrm>
          <a:prstGeom prst="bracketPair">
            <a:avLst>
              <a:gd name="adj" fmla="val 16667"/>
            </a:avLst>
          </a:prstGeom>
          <a:solidFill>
            <a:srgbClr val="FF6600">
              <a:alpha val="56862"/>
            </a:srgbClr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latin typeface="Arial Narrow" charset="0"/>
            </a:endParaRPr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48132" name="Double Bracket 6"/>
          <p:cNvSpPr>
            <a:spLocks noChangeArrowheads="1"/>
          </p:cNvSpPr>
          <p:nvPr/>
        </p:nvSpPr>
        <p:spPr bwMode="auto">
          <a:xfrm>
            <a:off x="568325" y="1598613"/>
            <a:ext cx="2108200" cy="879475"/>
          </a:xfrm>
          <a:prstGeom prst="bracketPair">
            <a:avLst>
              <a:gd name="adj" fmla="val 16667"/>
            </a:avLst>
          </a:prstGeom>
          <a:solidFill>
            <a:srgbClr val="FF6600">
              <a:alpha val="54117"/>
            </a:srgbClr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latin typeface="Arial Narrow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1925" y="1054100"/>
            <a:ext cx="25669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Arial" charset="0"/>
                <a:cs typeface="Arial" charset="0"/>
              </a:rPr>
              <a:t>Finite Substitutions</a:t>
            </a:r>
            <a:endParaRPr lang="en-US">
              <a:ea typeface="Arial" charset="0"/>
              <a:cs typeface="Arial" charset="0"/>
            </a:endParaRPr>
          </a:p>
          <a:p>
            <a:r>
              <a:rPr lang="en-US">
                <a:ea typeface="Arial" charset="0"/>
                <a:cs typeface="Arial" charset="0"/>
              </a:rPr>
              <a:t>{ p1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 UPMC, 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p2 allegeny-police, 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m  M2,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q   Bob,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u   id-bank-robber,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t   date-of-treatment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m’  M1 </a:t>
            </a:r>
            <a:endParaRPr lang="en-US">
              <a:latin typeface="Gill Sans MT" charset="0"/>
            </a:endParaRP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}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  </a:t>
            </a:r>
            <a:r>
              <a:rPr lang="en-US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213" y="4968875"/>
            <a:ext cx="3582987" cy="33813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∧ </a:t>
            </a:r>
            <a:r>
              <a:rPr lang="en-US" sz="1600">
                <a:solidFill>
                  <a:srgbClr val="7F7F7F"/>
                </a:solidFill>
                <a:ea typeface="Arial" charset="0"/>
                <a:cs typeface="Arial" charset="0"/>
              </a:rPr>
              <a:t>purp_in</a:t>
            </a:r>
            <a:r>
              <a:rPr lang="en-US" sz="1600">
                <a:ea typeface="Arial" charset="0"/>
                <a:cs typeface="Arial" charset="0"/>
              </a:rPr>
              <a:t>(</a:t>
            </a:r>
            <a:r>
              <a:rPr lang="en-US" sz="1600">
                <a:ea typeface="Arial" charset="0"/>
                <a:cs typeface="Arial" charset="0"/>
                <a:sym typeface="Symbol" charset="2"/>
              </a:rPr>
              <a:t>id-bank-robber</a:t>
            </a:r>
            <a:r>
              <a:rPr lang="en-US" sz="1600">
                <a:ea typeface="Arial" charset="0"/>
                <a:cs typeface="Arial" charset="0"/>
              </a:rPr>
              <a:t>, id-criminal) </a:t>
            </a:r>
            <a:endParaRPr lang="en-US" sz="1600">
              <a:latin typeface="Gill Sans M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6213" y="5297488"/>
            <a:ext cx="2762250" cy="33813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∧ </a:t>
            </a:r>
            <a:r>
              <a:rPr lang="en-US" sz="1600">
                <a:solidFill>
                  <a:srgbClr val="7F7F7F"/>
                </a:solidFill>
                <a:ea typeface="Arial" charset="0"/>
                <a:cs typeface="Arial" charset="0"/>
              </a:rPr>
              <a:t>is-admission-of-crime</a:t>
            </a:r>
            <a:r>
              <a:rPr lang="en-US" sz="1600">
                <a:ea typeface="Arial" charset="0"/>
                <a:cs typeface="Arial" charset="0"/>
              </a:rPr>
              <a:t>(M1)</a:t>
            </a:r>
            <a:endParaRPr lang="en-US" sz="1600">
              <a:latin typeface="Gill Sans M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6213" y="5624513"/>
            <a:ext cx="4848225" cy="3397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∧ </a:t>
            </a:r>
            <a:r>
              <a:rPr lang="en-US" sz="1600">
                <a:solidFill>
                  <a:srgbClr val="7F7F7F"/>
                </a:solidFill>
                <a:ea typeface="Arial" charset="0"/>
                <a:cs typeface="Arial" charset="0"/>
              </a:rPr>
              <a:t>believes-crime-caused-serious-harm</a:t>
            </a:r>
            <a:r>
              <a:rPr lang="en-US" sz="1600">
                <a:ea typeface="Arial" charset="0"/>
                <a:cs typeface="Arial" charset="0"/>
              </a:rPr>
              <a:t>(UPMC, M1)</a:t>
            </a:r>
            <a:endParaRPr lang="en-US" sz="1600">
              <a:latin typeface="Gill Sans MT" charset="0"/>
            </a:endParaRPr>
          </a:p>
        </p:txBody>
      </p:sp>
      <p:sp>
        <p:nvSpPr>
          <p:cNvPr id="48137" name="TextBox 20"/>
          <p:cNvSpPr txBox="1">
            <a:spLocks noChangeArrowheads="1"/>
          </p:cNvSpPr>
          <p:nvPr/>
        </p:nvSpPr>
        <p:spPr bwMode="auto">
          <a:xfrm>
            <a:off x="528638" y="4206875"/>
            <a:ext cx="3008312" cy="2492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 anchorCtr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Arial" charset="0"/>
                <a:cs typeface="Arial" charset="0"/>
              </a:rPr>
              <a:t>Incomplete Log</a:t>
            </a:r>
          </a:p>
          <a:p>
            <a:endParaRPr lang="en-US" sz="16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600">
                <a:latin typeface="Garamond" charset="0"/>
                <a:ea typeface="Garamond" charset="0"/>
                <a:cs typeface="Garamond" charset="0"/>
              </a:rPr>
              <a:t>Jan 1, 2011</a:t>
            </a:r>
          </a:p>
          <a:p>
            <a:r>
              <a:rPr lang="en-US" sz="1600">
                <a:latin typeface="Garamond" charset="0"/>
                <a:ea typeface="Garamond" charset="0"/>
                <a:cs typeface="Garamond" charset="0"/>
              </a:rPr>
              <a:t>state(Bob, M1)</a:t>
            </a:r>
          </a:p>
          <a:p>
            <a:endParaRPr lang="en-US" sz="16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600">
                <a:latin typeface="Garamond" charset="0"/>
                <a:ea typeface="Garamond" charset="0"/>
                <a:cs typeface="Garamond" charset="0"/>
              </a:rPr>
              <a:t>Jan 5, 2011</a:t>
            </a:r>
          </a:p>
          <a:p>
            <a:r>
              <a:rPr lang="en-US" sz="1600">
                <a:latin typeface="Garamond" charset="0"/>
                <a:ea typeface="Garamond" charset="0"/>
                <a:cs typeface="Garamond" charset="0"/>
              </a:rPr>
              <a:t>send(UPMC, allegeny-police, M2)</a:t>
            </a:r>
          </a:p>
          <a:p>
            <a:r>
              <a:rPr lang="en-US" sz="1600">
                <a:latin typeface="Garamond" charset="0"/>
                <a:ea typeface="Garamond" charset="0"/>
                <a:cs typeface="Garamond" charset="0"/>
              </a:rPr>
              <a:t>tagged(M2, Bob, date-of-treatment, </a:t>
            </a:r>
            <a:br>
              <a:rPr lang="en-US" sz="1600">
                <a:latin typeface="Garamond" charset="0"/>
                <a:ea typeface="Garamond" charset="0"/>
                <a:cs typeface="Garamond" charset="0"/>
              </a:rPr>
            </a:br>
            <a:r>
              <a:rPr lang="en-US" sz="1600">
                <a:latin typeface="Garamond" charset="0"/>
                <a:ea typeface="Garamond" charset="0"/>
                <a:cs typeface="Garamond" charset="0"/>
              </a:rPr>
              <a:t>           id-bank-robber)</a:t>
            </a:r>
          </a:p>
          <a:p>
            <a:endParaRPr lang="en-US" sz="16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21175" y="4608513"/>
            <a:ext cx="322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  <a:sym typeface="Symbol" charset="2"/>
              </a:rPr>
              <a:t>T</a:t>
            </a:r>
            <a:endParaRPr lang="en-US">
              <a:latin typeface="Gill Sans MT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40163" y="4608513"/>
            <a:ext cx="5200650" cy="14859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latin typeface="Arial Narro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8888" y="4595813"/>
            <a:ext cx="6318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 err="1">
                <a:latin typeface="Arial"/>
                <a:ea typeface="+mn-ea"/>
                <a:cs typeface="Arial"/>
              </a:rPr>
              <a:t>φ</a:t>
            </a:r>
            <a:r>
              <a:rPr lang="en-US" i="1" kern="0" dirty="0">
                <a:latin typeface="Arial"/>
                <a:ea typeface="+mn-ea"/>
                <a:cs typeface="Arial"/>
              </a:rPr>
              <a:t>' = </a:t>
            </a:r>
          </a:p>
        </p:txBody>
      </p:sp>
      <p:sp>
        <p:nvSpPr>
          <p:cNvPr id="48141" name="Rectangle 30"/>
          <p:cNvSpPr>
            <a:spLocks noChangeArrowheads="1"/>
          </p:cNvSpPr>
          <p:nvPr/>
        </p:nvSpPr>
        <p:spPr bwMode="auto">
          <a:xfrm>
            <a:off x="471488" y="1016000"/>
            <a:ext cx="5534025" cy="30321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latin typeface="Arial Narrow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44500" y="4978400"/>
            <a:ext cx="1562100" cy="31908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8325" y="5635625"/>
            <a:ext cx="2884488" cy="45878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000" b="1"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8144" name="Picture 22" descr="http://www.chronarion.org/ada/AnalyticalEng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505200"/>
            <a:ext cx="762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ight Arrow 36"/>
          <p:cNvSpPr/>
          <p:nvPr/>
        </p:nvSpPr>
        <p:spPr>
          <a:xfrm>
            <a:off x="6019800" y="3733800"/>
            <a:ext cx="685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536950" y="4114800"/>
            <a:ext cx="316865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ent Arrow 1"/>
          <p:cNvSpPr/>
          <p:nvPr/>
        </p:nvSpPr>
        <p:spPr>
          <a:xfrm>
            <a:off x="7551384" y="3863896"/>
            <a:ext cx="746832" cy="731493"/>
          </a:xfrm>
          <a:prstGeom prst="ben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2" descr="The Oracle (i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4" grpId="0"/>
      <p:bldP spid="28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C2C4B-8917-44C1-8952-2DDF4B0CD0C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Implementation and evaluation over simulated audit logs for compliance with </a:t>
            </a:r>
            <a:r>
              <a:rPr lang="en-US" i="1" smtClean="0"/>
              <a:t>all</a:t>
            </a:r>
            <a:r>
              <a:rPr lang="en-US" smtClean="0"/>
              <a:t> 84 disclosure-related clauses of HIPAA Privacy Rule </a:t>
            </a:r>
          </a:p>
          <a:p>
            <a:endParaRPr lang="en-US" smtClean="0"/>
          </a:p>
          <a:p>
            <a:r>
              <a:rPr lang="en-US" smtClean="0"/>
              <a:t>Performance:</a:t>
            </a:r>
          </a:p>
          <a:p>
            <a:pPr lvl="1"/>
            <a:r>
              <a:rPr lang="en-US" smtClean="0"/>
              <a:t>Average time for checking compliance of each disclosure of protected health information is 0.12s for a 15MB log</a:t>
            </a:r>
          </a:p>
          <a:p>
            <a:pPr lvl="1">
              <a:buFont typeface="Wingdings 3" charset="2"/>
              <a:buNone/>
            </a:pPr>
            <a:endParaRPr lang="en-US" smtClean="0"/>
          </a:p>
          <a:p>
            <a:r>
              <a:rPr lang="en-US" smtClean="0"/>
              <a:t>Mechanical enforcement:</a:t>
            </a:r>
          </a:p>
          <a:p>
            <a:pPr lvl="1"/>
            <a:r>
              <a:rPr lang="en-US" smtClean="0"/>
              <a:t>reduce can automatically check 80% of all the atomic predicates</a:t>
            </a:r>
          </a:p>
        </p:txBody>
      </p:sp>
      <p:sp>
        <p:nvSpPr>
          <p:cNvPr id="501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and Case Study</a:t>
            </a:r>
          </a:p>
        </p:txBody>
      </p:sp>
    </p:spTree>
  </p:cSld>
  <p:clrMapOvr>
    <a:masterClrMapping/>
  </p:clrMapOvr>
  <p:transition advTm="6976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3B4DF-D8A9-4332-879B-57F67788EAE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363" y="1773238"/>
            <a:ext cx="7056437" cy="3527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Specification Languages &amp; Logics for Privacy Policies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                               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P3P[</a:t>
            </a:r>
            <a:r>
              <a:rPr lang="en-US" sz="3200" dirty="0" err="1"/>
              <a:t>Cranor</a:t>
            </a:r>
            <a:r>
              <a:rPr lang="en-US" sz="3200" dirty="0"/>
              <a:t> et al.], XACML[OASIS], EPAL[</a:t>
            </a:r>
            <a:r>
              <a:rPr lang="en-US" sz="3200" dirty="0" err="1"/>
              <a:t>Backes</a:t>
            </a:r>
            <a:r>
              <a:rPr lang="en-US" sz="3200" dirty="0"/>
              <a:t> et al.], </a:t>
            </a:r>
            <a:r>
              <a:rPr lang="en-US" sz="3200" i="1" dirty="0"/>
              <a:t>Logic of Privacy and Utility</a:t>
            </a:r>
            <a:r>
              <a:rPr lang="en-US" sz="3200" dirty="0"/>
              <a:t> [Barth et al.], </a:t>
            </a:r>
            <a:r>
              <a:rPr lang="en-US" sz="3200" dirty="0" err="1"/>
              <a:t>PrivacyAPIs</a:t>
            </a:r>
            <a:r>
              <a:rPr lang="en-US" sz="3200" dirty="0"/>
              <a:t> [Gunter et al.],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4854D-21B8-4075-970F-FDB72161870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96963" y="1773238"/>
            <a:ext cx="7056437" cy="3527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Logical Specification of Privacy Laws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                               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/>
              <a:t>Logic of Privacy and Utility</a:t>
            </a:r>
            <a:r>
              <a:rPr lang="en-US" sz="2400" dirty="0"/>
              <a:t> [Barth et al.]: Example clauses from HIPAA and GLBA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PrivacyAPIs</a:t>
            </a:r>
            <a:r>
              <a:rPr lang="en-US" sz="2400" dirty="0"/>
              <a:t> [Gunter et al.]: HIPAA164.506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Datalog</a:t>
            </a:r>
            <a:r>
              <a:rPr lang="en-US" sz="2400" dirty="0"/>
              <a:t> HIPAA [Lam et al.]: HIPAA 164.502, 164.506, 164.510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41EE9-529E-41E9-9ECA-43644604C9E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1773238"/>
            <a:ext cx="7056438" cy="4322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Runtime monitoring in MFOTL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                                   </a:t>
            </a:r>
            <a:r>
              <a:rPr lang="en-US" sz="2400" dirty="0"/>
              <a:t>[Basin et al ’10]</a:t>
            </a:r>
            <a:endParaRPr lang="en-US" sz="32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Pre-emptive enforcement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Efficient implementation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Assumes past-completeness of logs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Less expressive mode checking (“safe-range check”)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Cannot express HIPAA or GLBA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46C6F-D4BD-4CDE-A2E1-1681294BD1F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524000"/>
            <a:ext cx="152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11"/>
          <p:cNvSpPr txBox="1">
            <a:spLocks noChangeArrowheads="1"/>
          </p:cNvSpPr>
          <p:nvPr/>
        </p:nvSpPr>
        <p:spPr bwMode="auto">
          <a:xfrm>
            <a:off x="3429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Privacy Policy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" y="1371600"/>
            <a:ext cx="1828800" cy="1143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4191000"/>
            <a:ext cx="207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1500" y="3886200"/>
            <a:ext cx="2286000" cy="1524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7" name="TextBox 11"/>
          <p:cNvSpPr txBox="1">
            <a:spLocks noChangeArrowheads="1"/>
          </p:cNvSpPr>
          <p:nvPr/>
        </p:nvSpPr>
        <p:spPr bwMode="auto">
          <a:xfrm>
            <a:off x="0" y="5562600"/>
            <a:ext cx="308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Computer-readable </a:t>
            </a:r>
          </a:p>
          <a:p>
            <a:pPr algn="ctr"/>
            <a:r>
              <a:rPr lang="en-US" sz="2000">
                <a:latin typeface="Gill Sans MT" charset="0"/>
              </a:rPr>
              <a:t>privacy policy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295400" y="2895600"/>
            <a:ext cx="3048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9" name="TextBox 11"/>
          <p:cNvSpPr txBox="1">
            <a:spLocks noChangeArrowheads="1"/>
          </p:cNvSpPr>
          <p:nvPr/>
        </p:nvSpPr>
        <p:spPr bwMode="auto">
          <a:xfrm>
            <a:off x="2743200" y="2133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Organizational audit log</a:t>
            </a:r>
          </a:p>
        </p:txBody>
      </p:sp>
      <p:pic>
        <p:nvPicPr>
          <p:cNvPr id="56330" name="Picture 6" descr="http://www.americanrivermedical.com/images/gallery/lockview-temp-lo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524000"/>
            <a:ext cx="1222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AutoShape 8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56332" name="AutoShape 10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56333" name="AutoShape 12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56334" name="Picture 14" descr="http://test.ical.ly/wp-content/uploads/2010/08/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21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AutoShape 16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56336" name="AutoShape 18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56337" name="AutoShape 20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56338" name="Picture 22" descr="http://www.chronarion.org/ada/AnalyticalEng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219200"/>
            <a:ext cx="1371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2895600" y="4572000"/>
            <a:ext cx="2514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724400" y="20574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48300" y="1219200"/>
            <a:ext cx="1676400" cy="441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5867400" y="3962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124700" y="3429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44" name="TextBox 31"/>
          <p:cNvSpPr txBox="1">
            <a:spLocks noChangeArrowheads="1"/>
          </p:cNvSpPr>
          <p:nvPr/>
        </p:nvSpPr>
        <p:spPr bwMode="auto">
          <a:xfrm>
            <a:off x="7658100" y="3190875"/>
            <a:ext cx="1257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Detect policy violations</a:t>
            </a:r>
          </a:p>
        </p:txBody>
      </p:sp>
      <p:sp>
        <p:nvSpPr>
          <p:cNvPr id="56345" name="TextBox 11"/>
          <p:cNvSpPr txBox="1">
            <a:spLocks noChangeArrowheads="1"/>
          </p:cNvSpPr>
          <p:nvPr/>
        </p:nvSpPr>
        <p:spPr bwMode="auto">
          <a:xfrm>
            <a:off x="4648200" y="57721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Audit</a:t>
            </a:r>
          </a:p>
        </p:txBody>
      </p:sp>
      <p:sp>
        <p:nvSpPr>
          <p:cNvPr id="56346" name="TextBox 37"/>
          <p:cNvSpPr txBox="1">
            <a:spLocks noChangeArrowheads="1"/>
          </p:cNvSpPr>
          <p:nvPr/>
        </p:nvSpPr>
        <p:spPr bwMode="auto">
          <a:xfrm>
            <a:off x="1676400" y="2935288"/>
            <a:ext cx="3009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Complete formalization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of HIPAA, GLBA </a:t>
            </a:r>
            <a:endParaRPr lang="en-US">
              <a:latin typeface="Gill Sans MT" charset="0"/>
            </a:endParaRPr>
          </a:p>
        </p:txBody>
      </p:sp>
      <p:sp>
        <p:nvSpPr>
          <p:cNvPr id="56347" name="TextBox 38"/>
          <p:cNvSpPr txBox="1">
            <a:spLocks noChangeArrowheads="1"/>
          </p:cNvSpPr>
          <p:nvPr/>
        </p:nvSpPr>
        <p:spPr bwMode="auto">
          <a:xfrm>
            <a:off x="7239000" y="146685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Automated audit for </a:t>
            </a:r>
            <a:r>
              <a:rPr lang="en-US">
                <a:latin typeface="Gill Sans MT" charset="0"/>
              </a:rPr>
              <a:t>black-and-white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policy concepts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91400" y="4541838"/>
            <a:ext cx="167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Oracles to  audit for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grey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policy concepts</a:t>
            </a:r>
          </a:p>
        </p:txBody>
      </p:sp>
      <p:pic>
        <p:nvPicPr>
          <p:cNvPr id="56349" name="Picture 2" descr="The Oracle (i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3100" y="4495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196975" y="2057400"/>
          <a:ext cx="5889856" cy="2031999"/>
        </p:xfrm>
        <a:graphic>
          <a:graphicData uri="http://schemas.openxmlformats.org/drawingml/2006/table">
            <a:tbl>
              <a:tblPr/>
              <a:tblGrid>
                <a:gridCol w="2944928"/>
                <a:gridCol w="2944928"/>
              </a:tblGrid>
              <a:tr h="3533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solidFill>
                            <a:srgbClr val="90EE90"/>
                          </a:solidFill>
                        </a:rPr>
                        <a:t>The Oracle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i="1" u="none" strike="noStrike">
                          <a:solidFill>
                            <a:srgbClr val="0645AD"/>
                          </a:solidFill>
                          <a:hlinkClick r:id="rId9" tooltip="The Matrix (franchise)"/>
                        </a:rPr>
                        <a:t>The Matrix</a:t>
                      </a:r>
                      <a:r>
                        <a:rPr lang="en-US" sz="1700"/>
                        <a:t> character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91">
                <a:tc gridSpan="2">
                  <a:txBody>
                    <a:bodyPr/>
                    <a:lstStyle/>
                    <a:p>
                      <a:pPr algn="ctr" fontAlgn="t"/>
                      <a:endParaRPr lang="en-US" sz="1700" dirty="0">
                        <a:solidFill>
                          <a:srgbClr val="90EE90"/>
                        </a:solidFill>
                      </a:endParaRP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91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/>
                        <a:t>Species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/>
                        <a:t>Computer Program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43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/>
                        <a:t>Title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/>
                        <a:t>A program designed to investigate the human psyche.</a:t>
                      </a:r>
                    </a:p>
                  </a:txBody>
                  <a:tcPr marL="88348" marR="88348" marT="44174" marB="4417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3810000" y="3429000"/>
            <a:ext cx="3505200" cy="685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5410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69" name="TextBox 11"/>
          <p:cNvSpPr txBox="1">
            <a:spLocks noChangeArrowheads="1"/>
          </p:cNvSpPr>
          <p:nvPr/>
        </p:nvSpPr>
        <p:spPr bwMode="auto">
          <a:xfrm>
            <a:off x="2819400" y="52578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Environment </a:t>
            </a:r>
          </a:p>
          <a:p>
            <a:pPr algn="ctr"/>
            <a:r>
              <a:rPr lang="en-US" sz="2000">
                <a:latin typeface="Gill Sans MT" charset="0"/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9C04F-8599-4DC3-9352-4EC80AA5BD4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2819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Formalizing and enforcing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i="1" dirty="0" smtClean="0">
                <a:ea typeface="+mj-ea"/>
                <a:cs typeface="+mj-cs"/>
              </a:rPr>
              <a:t>purpose</a:t>
            </a:r>
            <a:r>
              <a:rPr lang="en-US" dirty="0" smtClean="0">
                <a:ea typeface="+mj-ea"/>
                <a:cs typeface="+mj-cs"/>
              </a:rPr>
              <a:t> restrictions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400" dirty="0" smtClean="0">
                <a:ea typeface="+mj-ea"/>
                <a:cs typeface="+mj-cs"/>
              </a:rPr>
              <a:t>With M. C. </a:t>
            </a:r>
            <a:r>
              <a:rPr lang="en-US" sz="2400" dirty="0" err="1" smtClean="0">
                <a:ea typeface="+mj-ea"/>
                <a:cs typeface="+mj-cs"/>
              </a:rPr>
              <a:t>Tschantz</a:t>
            </a:r>
            <a:r>
              <a:rPr lang="en-US" sz="2400" dirty="0" smtClean="0">
                <a:ea typeface="+mj-ea"/>
                <a:cs typeface="+mj-cs"/>
              </a:rPr>
              <a:t> (CMU) and J. M. Wing (CMU)</a:t>
            </a:r>
            <a:br>
              <a:rPr lang="en-US" sz="2400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2EFD5-7E41-47B9-971C-0742D434D96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Components of a </a:t>
            </a:r>
            <a:r>
              <a:rPr lang="en-US" dirty="0" smtClean="0"/>
              <a:t>Purpose Restriction </a:t>
            </a:r>
            <a:r>
              <a:rPr lang="en-US" dirty="0" smtClean="0">
                <a:ea typeface="+mj-ea"/>
                <a:cs typeface="+mj-cs"/>
              </a:rPr>
              <a:t>Rule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(Example)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457200" y="30480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Gill Sans MT" charset="0"/>
              </a:rPr>
              <a:t>The registrant’s name is</a:t>
            </a:r>
            <a:r>
              <a:rPr lang="en-US" sz="3200">
                <a:latin typeface="Gill Sans MT" charset="0"/>
              </a:rPr>
              <a:t> </a:t>
            </a:r>
            <a:r>
              <a:rPr lang="en-US" sz="3200" b="1">
                <a:latin typeface="Gill Sans MT" charset="0"/>
              </a:rPr>
              <a:t>transmitted</a:t>
            </a:r>
            <a:r>
              <a:rPr lang="en-US" sz="3200">
                <a:latin typeface="Gill Sans MT" charset="0"/>
              </a:rPr>
              <a:t> </a:t>
            </a:r>
          </a:p>
          <a:p>
            <a:r>
              <a:rPr lang="en-US" sz="3200" b="1">
                <a:latin typeface="Gill Sans MT" charset="0"/>
              </a:rPr>
              <a:t>for the purpose of registering your web address</a:t>
            </a:r>
            <a:r>
              <a:rPr lang="en-US" sz="3200">
                <a:latin typeface="Gill Sans MT" charset="0"/>
              </a:rPr>
              <a:t>.</a:t>
            </a:r>
            <a:endParaRPr lang="en-US" sz="3200" baseline="300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58945-BE31-4185-9D98-F0DEFDF3AE5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Components of a Rule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(Example)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62000" y="1676400"/>
            <a:ext cx="2133600" cy="914400"/>
          </a:xfrm>
          <a:prstGeom prst="wedgeRoundRectCallout">
            <a:avLst>
              <a:gd name="adj1" fmla="val 56320"/>
              <a:gd name="adj2" fmla="val 998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38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registrant’s name </a:t>
            </a:r>
            <a:r>
              <a:rPr lang="en-US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transmitted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purpose of registering your web address</a:t>
            </a:r>
            <a:r>
              <a:rPr lang="en-US" sz="3200" dirty="0">
                <a:latin typeface="+mn-lt"/>
                <a:ea typeface="+mn-ea"/>
                <a:cs typeface="+mn-cs"/>
              </a:rPr>
              <a:t>.</a:t>
            </a:r>
            <a:endParaRPr lang="en-US" sz="3200" baseline="300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1600200"/>
            <a:ext cx="1981200" cy="914400"/>
          </a:xfrm>
          <a:prstGeom prst="wedgeRoundRectCallout">
            <a:avLst>
              <a:gd name="adj1" fmla="val -81453"/>
              <a:gd name="adj2" fmla="val 1117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Action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62600" y="4953000"/>
            <a:ext cx="1981200" cy="914400"/>
          </a:xfrm>
          <a:prstGeom prst="wedgeRoundRectCallout">
            <a:avLst>
              <a:gd name="adj1" fmla="val -65609"/>
              <a:gd name="adj2" fmla="val -14645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Purpose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4876800"/>
            <a:ext cx="2819400" cy="914400"/>
          </a:xfrm>
          <a:prstGeom prst="wedgeRoundRectCallout">
            <a:avLst>
              <a:gd name="adj1" fmla="val -32469"/>
              <a:gd name="adj2" fmla="val -1389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Restriction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6C732-872E-4212-862E-E0EB8D2F58B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Privacy Problem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1828800"/>
          </a:xfrm>
        </p:spPr>
        <p:txBody>
          <a:bodyPr/>
          <a:lstStyle/>
          <a:p>
            <a:pPr algn="ctr">
              <a:buFont typeface="Wingdings 3" charset="2"/>
              <a:buNone/>
            </a:pPr>
            <a:r>
              <a:rPr lang="en-US" smtClean="0"/>
              <a:t>   </a:t>
            </a:r>
            <a:r>
              <a:rPr lang="en-US" sz="3200" smtClean="0"/>
              <a:t>How can we ensure that organizations respect privacy expectations in the collection, disclosure and use of personal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821AB-406A-4B08-9B5A-23081FD240A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Restrictions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315200" cy="4953000"/>
          </a:xfrm>
        </p:spPr>
        <p:txBody>
          <a:bodyPr/>
          <a:lstStyle/>
          <a:p>
            <a:r>
              <a:rPr lang="en-US" smtClean="0"/>
              <a:t>This information </a:t>
            </a:r>
            <a:r>
              <a:rPr lang="en-US" b="1" smtClean="0">
                <a:solidFill>
                  <a:srgbClr val="C00000"/>
                </a:solidFill>
              </a:rPr>
              <a:t>is</a:t>
            </a:r>
            <a:r>
              <a:rPr lang="en-US" smtClean="0"/>
              <a:t> transmitted […] </a:t>
            </a:r>
            <a:r>
              <a:rPr lang="en-US" b="1" smtClean="0">
                <a:solidFill>
                  <a:srgbClr val="C00000"/>
                </a:solidFill>
              </a:rPr>
              <a:t>for the purpose of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registering your web address […].</a:t>
            </a:r>
            <a:endParaRPr lang="en-US" baseline="30000" smtClean="0"/>
          </a:p>
          <a:p>
            <a:r>
              <a:rPr lang="en-US" smtClean="0"/>
              <a:t>Yahoo!'s practice </a:t>
            </a:r>
            <a:r>
              <a:rPr lang="en-US" b="1" smtClean="0">
                <a:solidFill>
                  <a:srgbClr val="C00000"/>
                </a:solidFill>
              </a:rPr>
              <a:t>is not to use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mtClean="0"/>
              <a:t>the content of messages […] </a:t>
            </a:r>
            <a:r>
              <a:rPr lang="en-US" b="1" smtClean="0">
                <a:solidFill>
                  <a:srgbClr val="C00000"/>
                </a:solidFill>
              </a:rPr>
              <a:t>for</a:t>
            </a:r>
            <a:r>
              <a:rPr lang="en-US" smtClean="0"/>
              <a:t> marketing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C00000"/>
                </a:solidFill>
              </a:rPr>
              <a:t>purposes</a:t>
            </a:r>
            <a:r>
              <a:rPr lang="en-US" smtClean="0"/>
              <a:t>.</a:t>
            </a:r>
            <a:endParaRPr lang="en-US" baseline="30000" smtClean="0"/>
          </a:p>
          <a:p>
            <a:r>
              <a:rPr lang="en-US" smtClean="0"/>
              <a:t>[…] you give [SSA] consent </a:t>
            </a:r>
            <a:r>
              <a:rPr lang="en-US" b="1" smtClean="0">
                <a:solidFill>
                  <a:srgbClr val="C00000"/>
                </a:solidFill>
              </a:rPr>
              <a:t>to use</a:t>
            </a:r>
            <a:r>
              <a:rPr lang="en-US" smtClean="0"/>
              <a:t> the information </a:t>
            </a:r>
            <a:r>
              <a:rPr lang="en-US" b="1" smtClean="0">
                <a:solidFill>
                  <a:srgbClr val="C00000"/>
                </a:solidFill>
              </a:rPr>
              <a:t>only for the purpose</a:t>
            </a:r>
            <a:r>
              <a:rPr lang="en-US" b="1" smtClean="0"/>
              <a:t> </a:t>
            </a:r>
            <a:r>
              <a:rPr lang="en-US" smtClean="0"/>
              <a:t>for which it was collected.</a:t>
            </a:r>
            <a:endParaRPr lang="en-US" baseline="3000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1447800"/>
            <a:ext cx="1371600" cy="762000"/>
          </a:xfrm>
          <a:prstGeom prst="wedgeRoundRectCallout">
            <a:avLst>
              <a:gd name="adj1" fmla="val 64739"/>
              <a:gd name="adj2" fmla="val -37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For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9512" y="2420888"/>
            <a:ext cx="1600200" cy="762000"/>
          </a:xfrm>
          <a:prstGeom prst="wedgeRoundRectCallout">
            <a:avLst>
              <a:gd name="adj1" fmla="val 62465"/>
              <a:gd name="adj2" fmla="val -914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Not for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51520" y="3284984"/>
            <a:ext cx="1600200" cy="936104"/>
          </a:xfrm>
          <a:prstGeom prst="wedgeRoundRectCallout">
            <a:avLst>
              <a:gd name="adj1" fmla="val 59053"/>
              <a:gd name="adj2" fmla="val -556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Only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66DB2-D844-4F08-9908-B87FEB5B99D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r>
              <a:rPr lang="en-US" smtClean="0"/>
              <a:t>Give a semantics to </a:t>
            </a:r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“For” </a:t>
            </a:r>
            <a:r>
              <a:rPr lang="en-US" b="1" smtClean="0"/>
              <a:t>purpose restrictions</a:t>
            </a:r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“Not for” </a:t>
            </a:r>
            <a:r>
              <a:rPr lang="en-US" b="1" smtClean="0"/>
              <a:t>purpose restrictions</a:t>
            </a:r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“Only for” </a:t>
            </a:r>
            <a:r>
              <a:rPr lang="en-US" b="1" smtClean="0"/>
              <a:t>purpose restrictions</a:t>
            </a:r>
          </a:p>
          <a:p>
            <a:pPr>
              <a:buFont typeface="Wingdings 3" charset="2"/>
              <a:buNone/>
            </a:pPr>
            <a:r>
              <a:rPr lang="en-US" smtClean="0"/>
              <a:t>   that is parametric in the purpose, information, and action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768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Provide an auditing algorithm for that semantics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36C7E-9409-43A9-ACDB-01434C6BAA6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029200" cy="1143000"/>
          </a:xfrm>
        </p:spPr>
        <p:txBody>
          <a:bodyPr/>
          <a:lstStyle/>
          <a:p>
            <a:r>
              <a:rPr lang="en-US" smtClean="0"/>
              <a:t>Medical Office Example</a:t>
            </a:r>
          </a:p>
        </p:txBody>
      </p:sp>
      <p:sp>
        <p:nvSpPr>
          <p:cNvPr id="69635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9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651" b="3581"/>
          <a:stretch>
            <a:fillRect/>
          </a:stretch>
        </p:blipFill>
        <p:spPr>
          <a:xfrm>
            <a:off x="2514600" y="1295400"/>
            <a:ext cx="2046288" cy="1447800"/>
          </a:xfrm>
        </p:spPr>
      </p:pic>
      <p:pic>
        <p:nvPicPr>
          <p:cNvPr id="696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111918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File"/>
          <p:cNvSpPr>
            <a:spLocks noEditPoints="1" noChangeArrowheads="1"/>
          </p:cNvSpPr>
          <p:nvPr/>
        </p:nvSpPr>
        <p:spPr bwMode="auto">
          <a:xfrm>
            <a:off x="2919413" y="3836988"/>
            <a:ext cx="1657350" cy="111601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Medical Record</a:t>
            </a:r>
          </a:p>
        </p:txBody>
      </p:sp>
      <p:pic>
        <p:nvPicPr>
          <p:cNvPr id="696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971800"/>
            <a:ext cx="2286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6" name="TextBox 66"/>
          <p:cNvSpPr txBox="1">
            <a:spLocks noChangeArrowheads="1"/>
          </p:cNvSpPr>
          <p:nvPr/>
        </p:nvSpPr>
        <p:spPr bwMode="auto">
          <a:xfrm>
            <a:off x="6172200" y="4572000"/>
            <a:ext cx="2298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</a:t>
            </a:r>
          </a:p>
        </p:txBody>
      </p:sp>
      <p:sp>
        <p:nvSpPr>
          <p:cNvPr id="30" name="Vertical Scroll 29"/>
          <p:cNvSpPr/>
          <p:nvPr/>
        </p:nvSpPr>
        <p:spPr>
          <a:xfrm>
            <a:off x="5181600" y="1295400"/>
            <a:ext cx="2819400" cy="190500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Med records only use for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A0D1D-F46B-4E10-9EC8-330E50AE12C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Actions with Purposes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Attempt 1: An action is for a purpose, if it labeled as such</a:t>
            </a:r>
          </a:p>
          <a:p>
            <a:r>
              <a:rPr lang="en-US" smtClean="0"/>
              <a:t>Problem 1: Begs the question</a:t>
            </a:r>
          </a:p>
          <a:p>
            <a:r>
              <a:rPr lang="en-US" smtClean="0"/>
              <a:t>Problem 2: One action can have different purposes depending upon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9892-7F78-4387-BC80-0AB08396135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334000" cy="1143000"/>
          </a:xfrm>
        </p:spPr>
        <p:txBody>
          <a:bodyPr/>
          <a:lstStyle/>
          <a:p>
            <a:r>
              <a:rPr lang="en-US" smtClean="0"/>
              <a:t>Medical Office Example</a:t>
            </a:r>
          </a:p>
        </p:txBody>
      </p:sp>
      <p:sp>
        <p:nvSpPr>
          <p:cNvPr id="72707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712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714" name="TextBox 66"/>
          <p:cNvSpPr txBox="1">
            <a:spLocks noChangeArrowheads="1"/>
          </p:cNvSpPr>
          <p:nvPr/>
        </p:nvSpPr>
        <p:spPr bwMode="auto">
          <a:xfrm>
            <a:off x="6172200" y="4572000"/>
            <a:ext cx="2298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3C606-5581-44D7-AF91-8C5ECABFC4D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754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759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761" name="TextBox 66"/>
          <p:cNvSpPr txBox="1">
            <a:spLocks noChangeArrowheads="1"/>
          </p:cNvSpPr>
          <p:nvPr/>
        </p:nvSpPr>
        <p:spPr bwMode="auto">
          <a:xfrm>
            <a:off x="6172200" y="4572000"/>
            <a:ext cx="2298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676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763" name="TextBox 18"/>
          <p:cNvSpPr txBox="1">
            <a:spLocks noChangeArrowheads="1"/>
          </p:cNvSpPr>
          <p:nvPr/>
        </p:nvSpPr>
        <p:spPr bwMode="auto">
          <a:xfrm>
            <a:off x="6121400" y="2006600"/>
            <a:ext cx="240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No diagnosis </a:t>
            </a:r>
          </a:p>
        </p:txBody>
      </p:sp>
      <p:sp>
        <p:nvSpPr>
          <p:cNvPr id="20" name="Right Arrow 19"/>
          <p:cNvSpPr/>
          <p:nvPr/>
        </p:nvSpPr>
        <p:spPr>
          <a:xfrm rot="1369650">
            <a:off x="3133725" y="1747838"/>
            <a:ext cx="2767013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74765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334000" cy="1143000"/>
          </a:xfrm>
        </p:spPr>
        <p:txBody>
          <a:bodyPr/>
          <a:lstStyle/>
          <a:p>
            <a:r>
              <a:rPr lang="en-US" smtClean="0"/>
              <a:t>Medical Office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E7D70-F2AD-4D10-AE5F-C2B86FD2D6A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0" name="Right Arrow 19"/>
          <p:cNvSpPr/>
          <p:nvPr/>
        </p:nvSpPr>
        <p:spPr>
          <a:xfrm rot="1369650">
            <a:off x="3133725" y="1747838"/>
            <a:ext cx="2767013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6804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8229600" cy="914400"/>
          </a:xfrm>
        </p:spPr>
        <p:txBody>
          <a:bodyPr/>
          <a:lstStyle/>
          <a:p>
            <a:r>
              <a:rPr lang="en-US" smtClean="0"/>
              <a:t>Label Actions with Purposes</a:t>
            </a:r>
          </a:p>
        </p:txBody>
      </p:sp>
      <p:sp>
        <p:nvSpPr>
          <p:cNvPr id="76805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1DE6850-CE54-4F1C-AEAF-57338DBCE8D3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36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76806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6809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59" name="Oval 58"/>
          <p:cNvSpPr/>
          <p:nvPr/>
        </p:nvSpPr>
        <p:spPr>
          <a:xfrm>
            <a:off x="5868144" y="450912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6811" name="TextBox 66"/>
          <p:cNvSpPr txBox="1">
            <a:spLocks noChangeArrowheads="1"/>
          </p:cNvSpPr>
          <p:nvPr/>
        </p:nvSpPr>
        <p:spPr bwMode="auto">
          <a:xfrm>
            <a:off x="6172200" y="4572000"/>
            <a:ext cx="2298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581400" y="6019800"/>
            <a:ext cx="2209800" cy="609600"/>
          </a:xfrm>
          <a:prstGeom prst="wedgeRectCallout">
            <a:avLst>
              <a:gd name="adj1" fmla="val -3187"/>
              <a:gd name="adj2" fmla="val -957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For diagnosis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676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6814" name="TextBox 18"/>
          <p:cNvSpPr txBox="1">
            <a:spLocks noChangeArrowheads="1"/>
          </p:cNvSpPr>
          <p:nvPr/>
        </p:nvSpPr>
        <p:spPr bwMode="auto">
          <a:xfrm>
            <a:off x="6121400" y="2006600"/>
            <a:ext cx="240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No diagnosis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3200400"/>
            <a:ext cx="3733800" cy="16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Add x-ray: diagnosis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Send record: diagnosis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209800" y="2514600"/>
            <a:ext cx="2971800" cy="609600"/>
          </a:xfrm>
          <a:prstGeom prst="wedgeRectCallout">
            <a:avLst>
              <a:gd name="adj1" fmla="val -3187"/>
              <a:gd name="adj2" fmla="val -1472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Not for diagnosis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0" y="1371600"/>
            <a:ext cx="2209800" cy="609600"/>
          </a:xfrm>
          <a:prstGeom prst="wedgeRectCallout">
            <a:avLst>
              <a:gd name="adj1" fmla="val 30781"/>
              <a:gd name="adj2" fmla="val 1147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For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BBF14-2F2C-4F7C-BD2C-D81DFCF9824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States Matter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The purpose of an action may depend upon the state from which the agent takes that action</a:t>
            </a:r>
          </a:p>
          <a:p>
            <a:r>
              <a:rPr lang="en-US" smtClean="0"/>
              <a:t>Formalization of purpose must include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7C400-172B-4AF4-A126-73E02EAC786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8229600" cy="1143000"/>
          </a:xfrm>
        </p:spPr>
        <p:txBody>
          <a:bodyPr/>
          <a:lstStyle/>
          <a:p>
            <a:r>
              <a:rPr lang="en-US" smtClean="0"/>
              <a:t>Continuing Example</a:t>
            </a:r>
          </a:p>
        </p:txBody>
      </p:sp>
      <p:sp>
        <p:nvSpPr>
          <p:cNvPr id="79875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880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882" name="TextBox 66"/>
          <p:cNvSpPr txBox="1">
            <a:spLocks noChangeArrowheads="1"/>
          </p:cNvSpPr>
          <p:nvPr/>
        </p:nvSpPr>
        <p:spPr bwMode="auto">
          <a:xfrm>
            <a:off x="6172200" y="4572000"/>
            <a:ext cx="2298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</a:t>
            </a:r>
          </a:p>
        </p:txBody>
      </p:sp>
      <p:sp>
        <p:nvSpPr>
          <p:cNvPr id="21" name="Right Arrow 20"/>
          <p:cNvSpPr/>
          <p:nvPr/>
        </p:nvSpPr>
        <p:spPr>
          <a:xfrm rot="1369650">
            <a:off x="3133725" y="1747838"/>
            <a:ext cx="2767013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676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885" name="TextBox 18"/>
          <p:cNvSpPr txBox="1">
            <a:spLocks noChangeArrowheads="1"/>
          </p:cNvSpPr>
          <p:nvPr/>
        </p:nvSpPr>
        <p:spPr bwMode="auto">
          <a:xfrm>
            <a:off x="6121400" y="2006600"/>
            <a:ext cx="240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No diagnosis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3C093-386A-45BE-9073-EEE6E8686E9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cxnSp>
        <p:nvCxnSpPr>
          <p:cNvPr id="23" name="Straight Arrow Connector 22"/>
          <p:cNvCxnSpPr>
            <a:stCxn id="17" idx="2"/>
          </p:cNvCxnSpPr>
          <p:nvPr/>
        </p:nvCxnSpPr>
        <p:spPr>
          <a:xfrm rot="5400000">
            <a:off x="4895850" y="895350"/>
            <a:ext cx="609600" cy="11049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1923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1928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1930" name="TextBox 66"/>
          <p:cNvSpPr txBox="1">
            <a:spLocks noChangeArrowheads="1"/>
          </p:cNvSpPr>
          <p:nvPr/>
        </p:nvSpPr>
        <p:spPr bwMode="auto">
          <a:xfrm>
            <a:off x="6172200" y="4572000"/>
            <a:ext cx="2298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</a:t>
            </a:r>
          </a:p>
        </p:txBody>
      </p:sp>
      <p:sp>
        <p:nvSpPr>
          <p:cNvPr id="21" name="Right Arrow 20"/>
          <p:cNvSpPr/>
          <p:nvPr/>
        </p:nvSpPr>
        <p:spPr>
          <a:xfrm rot="1369650">
            <a:off x="3133725" y="1747838"/>
            <a:ext cx="2767013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676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1933" name="TextBox 18"/>
          <p:cNvSpPr txBox="1">
            <a:spLocks noChangeArrowheads="1"/>
          </p:cNvSpPr>
          <p:nvPr/>
        </p:nvSpPr>
        <p:spPr bwMode="auto">
          <a:xfrm>
            <a:off x="6121400" y="2006600"/>
            <a:ext cx="240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No diagnosis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95800" y="304800"/>
            <a:ext cx="25146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Not sufficient</a:t>
            </a:r>
          </a:p>
        </p:txBody>
      </p:sp>
      <p:cxnSp>
        <p:nvCxnSpPr>
          <p:cNvPr id="24" name="Straight Arrow Connector 23"/>
          <p:cNvCxnSpPr>
            <a:stCxn id="25" idx="2"/>
          </p:cNvCxnSpPr>
          <p:nvPr/>
        </p:nvCxnSpPr>
        <p:spPr>
          <a:xfrm rot="16200000" flipH="1">
            <a:off x="3752850" y="4819650"/>
            <a:ext cx="990600" cy="381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71800" y="3505200"/>
            <a:ext cx="25146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Necessary and sufficient</a:t>
            </a: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 flipV="1">
            <a:off x="2133600" y="3924300"/>
            <a:ext cx="838200" cy="381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6CFB0-2BFB-476F-971D-5D7A271B41F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Privacy Laws and Promises</a:t>
            </a:r>
          </a:p>
        </p:txBody>
      </p:sp>
      <p:sp>
        <p:nvSpPr>
          <p:cNvPr id="23554" name="AutoShape 2" descr="data:image/jpeg;base64,/9j/4AAQSkZJRgABAQAAAQABAAD/2wCEAAkGBhAPEBAPDxAQEBAPDw8PDxAQEBAPDw8NFBAVFBQQEhIXGyYeFxkjGRQUHy8gIycpLCwsFR4xNTAqNSYrLCkBCQoKDgwOFA8PGikcHBwpKSkpKSkpKSwpKSksKSkpKSkpKSwsKSkpKSwpLCwpKSwpKSksKSwpKSwpKSkpLCkpKf/AABEIAMIBAwMBIgACEQEDEQH/xAAcAAACAgMBAQAAAAAAAAAAAAACAwAFAQQHBgj/xAA9EAACAQIEBAMGAwUHBQAAAAAAAQIDEQQFEiEGMUFRYXGRBxMiMlKBFUKxFDOSodEjQ1NicoLBFjREVPH/xAAYAQEBAQEBAAAAAAAAAAAAAAAAAQIDBP/EACERAQEAAgICAwEBAQAAAAAAAAABAhESUQMhEzFBYSIy/9oADAMBAAIRAxEAPwDeaJYY4k0mXYqxLDdJNICrGWg9JnSQKsYsNcTGkBTTBY7SYcQEWMNDnEBxASwWmOcQWghLBY1xBcQFsFjGjDiAp+ZgNoGwCzDGOILQCmYYbQLQC2Cw2gWgAaAYxoXJAAwGMaAaKFMFsY0AwBIZsQD3ziY0jmtzFgFaSaRtiWIFaTGka0SwCtJNI2xhoKTpMaRrRjQUJcQGh7iA4gJaAaHuIDiQJcQbDnEBoBLQLQ5xAaCFNGGhjQLQCmgWhrQDAW0BIY0C0AtoBjGgWgFMBoa0A0ApoCSGtANAKYDQxgtADpIEQDobiY0jnEmkoTpI0O0g6QFaSaRtiWAVpNbH46nQg6lR2ivVvsjecTzvHOAlVwknF2921N+RL9LPtqYLiJSqOrHEUJP8tCqmor7nqsHxlJJe+wVOcOsqOia9OZwZ1WuptYbOa1P5Jyj5SZwnKO2pX0HQznLMR86VKXaV6Vn9+ZsT4SpVFehWTvulK38jiOD47rJJVVCsu1SKbt5nosq40wuzTr4SXenNzg34xlfbyNzPti4dPaY7h3EUfmg5LvHdehWSh0/k+ZYZbxniLLRUo4uHP4XoqeWmXMs/xnA4r4cQnhqveS0WfnyZuZbY1Y8w4gtG9mOGjSqOEakKi5qUZJ7eJqtFCHEFxGtAtAJaAaHNAOICmgGhrQLQQpoFjJIBoBUkCxrQDQCmgWhjiC0AloBoc0LaAU0A0NaFyQA2IZsYA6ZKO78zFhso7vzMWKhViaRuklgpekxYZYlgFKJU4nN6NVVaNKcJ1VFrS2rXt48y6nTumn1TRwvP8M6GJqwUrNTdmn08zOV01jNtbM8rrUptVISTbb3Ro6JFlRzvERf7xyXVS+JNdmP/ABSjU/e0En9VL4Lf7THKt8VPdoKNYuf2KjU/dVle9lCqtL/ka9bJZw3lTlb66fxxb8i7iapGHxkoO8JOLXJp2LvD8Y4qKSnP3sV+WolJNdiglhLX0tPuuq+xmhFtpeW3j4GbI3P69dkudwniqbjT9y5vTKMZN03ftF8j3TR4vhjhSbqQxFSLjCD1RUvmb8j28kbw3r2xnrZDQLQ1oBo0wS0A0PaFtAKaAaGtANAKaAaGtAtBCmgGNkgGgFtANDWgJIBTQDGtASQCZIXIbICQAEMkA6hKO78zGgdKO78zFihWkmkbYxpCF6SaBmkjQVo5liFSpVKjdtEJO/jY4Njp+8qSk9222/U657Rsw91hNKdpVZJecVzOQ6ub7nLK+2pPRdPDX8Bzy2Vtn9mPwyLCMdjlc7G5FBUoTjzi7d0Ow2PqQfwVJR8E9vQssTH+g1YKGiN4pt7362F8sk9tzG71CaecqVvf0KdVLqr05eba5lnls8sU41dVanKm1JU5RjKLfa66FTVy+3yy+zG5HkVTFVHCPOKvL6YrvcuPkmX0uWGvt1fDYmNWEakHeMldNfoE4icpytYajCjF307t95PmbLR6HnJkhTibEkLaAS4gOI+SFtAJaAkh0kLkgFNAMc0LaCFSQDQ1oBoBbQEkNaAaAVJC2hzQuSATJASQ6SFyAWQIgHVZx3fmDYdJbvzB0lQuxNIzSTSAvSTSMsUXFvE0cvo+8cdU5PTTj01d2FeC9qeY68RGkntSjuumt8zxEIl372hjZzq4mu6dScr3tdK/SxsLgmrK8sPUpV10UZJSaONjaqwyNvVyCqZXVo7VKU425trb1Ner/wAHCumKarv7m9B2X2NChC7+5Ys4+S6j0eKbu2tXfLxPWcGTw9B6HNurXlFNpbRfa54bMq7TdumwjA5vOlNTg7STuvM6eLGyconmst413KvS0ylC8ZONr6XdCWjx3BnHFCMqscbd++kpa77xfge9oQw9dasPiKc776ZS0y8j2TPt5LhY0JRAaN2pgppX0u3db/oarNMEOIMkOaAkiqQ0LcR7iA4kCJRFtD2gJIBDiC4jWgJBCpIBoa0A0ApoXJDmKaAVJC5DpIXJALIEZA6xKO78zFhklu/MGxpA2MWDsRogW0VHFGQU8bh506m2mLnCX0yS5l1LZNvkk2/JczkfF3tFnXnPD0pOjRUnGU4fNKK2dyX6ajn2MioTlFb6W1deBjD5jOm7wnKNuzaNrE5UnvSnGd3ZK9py8dJqVcDUjfVFq22+2/gZki216bL/AGhYmC01HGtD6ZotaXEOW4navRdGT5yh8t/sc/lQa5pokW1y/wDouJK6ZR4Xw9X4sJioO/KM2tv+TWzLhrFUIuc6d4bvVF6lbu+x4GjiZQd4uUWvpbRbUeJMU4+7VecovZxb5+Bwz8My+3fDy3H6b2Ayj9sqwoJ6XPU9XO1lfcYvZzjY1vduCcb3U0/hsTg7H1KWNpPTdTeiSt0e1zsridPHhJjpnyZ25bcmxXs1xcVeDhN87J2ZSYjLMbhX8UKtPfmr2+zR3CSFzhfZpPzV0buEY51yTKvaBjcM1/aOSXSe6sexy/2qYeslHFUEn1lHay+xZZhwnhK19VKKb6x2Z5TM/Zk93h6t/wDLPn6mONjXKV7jB5hgMT+4xMYSb2jV2NmtklVK8Upp8nBqS/kcWxuQ4rDv46clblKN7eqH5bxnjMK/grTSXRtteQ5WHCOpVKbjs0157CWijy72wyaUcVRhUXe256HBcTZVirfFKhJ899rmpnGbhWvJC2i8/AFUWrD1qdVPpezRoYrKq1P56clva9tn5M3uMWK+SAaGyQDCEtAMa0DJAJaFtDmhckAiQuSHSQuQC7EM2Mgdbmt35mLDJ835g2NIGxgOxGiKXKF010knH1Vj5y4my/3GKr07ONqkrXW1m+Z9IWPJ8ZcBU8wTqQkqddK2r8s/BmcpfxrHX64KpWfP/g3sPnVWFlfVFcozWqJYZ7wTjcI26lCTiuU6a1Rt32POat7PZ+JNLtfxzKhU2q0nFt3cqbs35ofDKqFX91WhqfKNRe7suyfVnnYTYzURfVXOM4aqwTkoStfa1pJ+N0aeV00q9OE4pXqRi3y03e7Ao5hWhtCrUj4KTsY/aZN6r3le931fclvaydO65bw3hsO1KEE5pfO7N27osXEreFMXOtgsPUqL4nGz8Utky1aOsc7b+kSiA0OcQGghLQuUR0kBJAInBNWdmnzTV/1KTMuE8LXu5U1F94bfyL6SFyRLJVlsc6zL2c1I3dCamvpe0vt3PMYvLK9B2nCcfNP9TtMkIrUYzVpRUl2auZuDcz05Dgs9r0XenUnG3Zux6vKva3jKO02qkfHnYs8x4Lw1W7inTl/l5XPKZlwPXp3cPjS6x528Uc+Om+UroOB9pOAxNliKMYvm2tmWtHC5fid6GI0N9JNNJHCa+EnB2kmmu6sSljqlN3jKUfJsstSx3TEcJVkm6bhVXTTJan9ioxWAq021OnKNud07L7nhcq9oGMoW01XJLpI9hlftk1LTXhddU0pJ+ZeVjPFiQuSPS4fiHLMYruEIt9Y/C15IzW4Xo1FfD114Rn+t0a5xONeUkLkW+PyDEUd5U210lD4ov0KmXb+XU1uM2FkC0+BCpt12a3fmYsHJbvzMWKgLEasaGZZ/hsPtVqJS+lbv0Ob8UZxUxU3KNfTD8sY3Vl42OefkmLpjha6rrj3XqZ1LuvU4ZDB1JWUaspN9FOV/1LbC5Vjor+zqzW3WXX7nOeff41fF/XXJNPZ2a7OxQ5zwdl2Lv76jTUn+eFoSXlY8TSo5nG39pN972ZuUf22/9pHV5xfL7MvyzpPj/rSzb2MUHeWFxWi/KNRppfc8hmfs7x+H1NRhVit9VOad14R5nSo1rW10W/KMv6mxGdJb+5fpL+o+WL8bhtXDVoO06c4vlZxaPYcFcIvEyjOvanRT+LW9M5W6RR0ynWoPd4dPzpt/qWuCxsF8uGafR+6u/wBSfJKcaLD0YQhGFOyjFKMUuwWm/LfyLKE5tJ+7S84pGJYJyW1qbfVbM3zZ4qqv8CvP4f8AVsLM5zklSvFQqYunFR6XSf3NCnGGDp6KmIjU320y1NIz8vv36Xh03GhckTDYunWWqnJSXJ+DCcTtLtizRMkBJDmhbREJkhckOkgJIBDQtodKIuSKrRxmW0qqaqQjLxtueYzLgSDu6MtL+mXI9lJC5IzZGplY5TmHDdajfVB27rdWKuVNr+h2acE1Z2a7FRmHDuHq84aX3irGeNa5SuYwxE4cm15Fvl3F2Jo8qja7PctMdwVON3TkpLs+Z5/F5VUp/NBr7Gb1Wp/HuMp9q1SNlK9uvj9j0uH4swOMVq0IKTVtS+CX2OKad+zCVaUXzZOPRt3D8AwT3jiJpPdLZ2Rg4ws5rLZTl6sg1kf5fUklu/Ngy2Fyxau9uoFTFq0tvyvf7Hfbhp88cW5jUliq71P55Ln0TKP9tmvzMsOIpXxFZrrOX6sqLHLUdN1sfiNT6mZ/E6q/PL+JmswbDjE3W8s2rf4k/wCJjY57iFyrVF/uZXIzcuobq1jxHiv8er/EGuJ8Vf8A7ip/EVKME1F3VwuKcX/7FT+IfT4uxi/8ip95MoUtx1NGbpqbX0eM8Yv7+o/9zMy4vxktvf1PtJlHofbyChB9jLWlk84ryfxVZy73k3cZDGy3u36s0fdveyfgFpn2Zys26T0977Ncc5VKtO9046reR71o5h7NqjjiZ32vTdjo7ryPT47rFw8ktyMaAkhTrSFyryN7jHGmyQuSFyqyFyqyHKHGmSQtxFupIXKpIcjjTJRFuIDqS7gOUu45LxomhckDJy7i5OXccocKKSNerSjJfEk12aDk33Fu/cm4caqMfwzh6m+nS+8ShxfB04705qS7M9hJMU4Mm4uq8HLIK/8AhfzMHvLEMta/jp8nu/Mo+Ms0nh8HUnBXb+HyT6ltOe7+5oZtWpqjN10pUrfEn1NWsxwTE4xSbco82/U1/e0+25v8Q4anOvKWGg6dN8ot337+BWLLKhj/AD21rLplVYdiOpT8TH4XV7L1J+FVey9S7x7TWXQ4zpdUzYpSw/5tVvDmajyyr2IssqDlj2ay6XlKtlq+ZVn5WRsxxeUL8ld+h5xZZV7In4ZVv0HLHs45dPW0szyfm6Nb1RtUc8yVbvDVX9zxayyr4DFllX6kZtx7a45dPdrizJ48sJU/kzP/AFrli5YJteNjwscqq/Uglk9X6iXLHtqYZdPZVOOMvd1HL436PVa3iU9biSm9o0Ix+97FOsll1m/Qz+Cf5n6GLlh21Mc5+LvJ8yqOvS9zHfUk7bu3U6sny723Oe8KY9YaKpOEXeXzpLVv3Z7rUu/MuFn5TKWfcMlMBsDWC5G9ssuQEmDKQqcgaHKQMhdwGNrIKbBlICTAsNmjGwGA4g6SbXSSTFNjtKYM8Ou6JyXi15SB1LuMqUEvETKmX0mqK8SA+68CGV9uhSlu/MrOIcE6+HnBOztfzsb8pbvzAm9n5HW+44yarj1fCWdtvHzFKh5G/msLVZ/6n+pqxpnhymnuhfuH4EWGY/3YcKXUxut8SI4WXgOp5VKXJxXmzNjG4LGzDh2o+sPUYuF6l/mh/EaXvJd2YVaX1P1N+mfa0jwrU+un6jqXCU3/AHlP1KlVp/Ux1OtPux6NXtdx4JfWvTQ6HB1P82Jh9ijjiJ95erMqpLq36jc6ON7XdXhvBwTviLvokupXVcFhor4XKT69jWcG+plYVsza1MW3kuDp1KqWnluetf2PO8PUnGo9vys9BUO3j+nHy/YZSBbMNg6js4sNgsy2A5E2rLAsRyMMLASMWJIwRpGhYdwXAhrYLmNXczKIupNd0go2ripxETxsI9biZZjq2W3mYt01JttaTBp+9l9RCc2uDpDMPkQh63jcuzf97P8A1P8AU1TBDx5vZj+C6BQMEOTrGUDUIQilsKmiENsQcDZp8iEJVMXIkiEEDKRu4YwQzVWmU/M/IsJEIenx/TzeT/oMgGQh1rmGQuRCGVCzDIQLAkRCBopgtmSEpiVVZV4p8yEOd+3SfTRYMSEMNHohC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23555" name="AutoShape 4" descr="data:image/jpeg;base64,/9j/4AAQSkZJRgABAQAAAQABAAD/2wCEAAkGBhAPEBAPDxAQEBAPDw8PDxAQEBAPDw8NFBAVFBQQEhIXGyYeFxkjGRQUHy8gIycpLCwsFR4xNTAqNSYrLCkBCQoKDgwOFA8PGikcHBwpKSkpKSkpKSwpKSksKSkpKSkpKSwsKSkpKSwpLCwpKSwpKSksKSwpKSwpKSkpLCkpKf/AABEIAMIBAwMBIgACEQEDEQH/xAAcAAACAgMBAQAAAAAAAAAAAAACAwAFAQQHBgj/xAA9EAACAQIEBAMGAwUHBQAAAAAAAQIDEQQFEiEGMUFRYXGRBxMiMlKBFUKxFDOSodEjQ1NicoLBFjREVPH/xAAYAQEBAQEBAAAAAAAAAAAAAAAAAQIDBP/EACERAQEAAgICAwEBAQAAAAAAAAABAhESUQMhEzFBYSIy/9oADAMBAAIRAxEAPwDeaJYY4k0mXYqxLDdJNICrGWg9JnSQKsYsNcTGkBTTBY7SYcQEWMNDnEBxASwWmOcQWghLBY1xBcQFsFjGjDiAp+ZgNoGwCzDGOILQCmYYbQLQC2Cw2gWgAaAYxoXJAAwGMaAaKFMFsY0AwBIZsQD3ziY0jmtzFgFaSaRtiWIFaTGka0SwCtJNI2xhoKTpMaRrRjQUJcQGh7iA4gJaAaHuIDiQJcQbDnEBoBLQLQ5xAaCFNGGhjQLQCmgWhrQDAW0BIY0C0AtoBjGgWgFMBoa0A0ApoCSGtANAKYDQxgtADpIEQDobiY0jnEmkoTpI0O0g6QFaSaRtiWAVpNbH46nQg6lR2ivVvsjecTzvHOAlVwknF2921N+RL9LPtqYLiJSqOrHEUJP8tCqmor7nqsHxlJJe+wVOcOsqOia9OZwZ1WuptYbOa1P5Jyj5SZwnKO2pX0HQznLMR86VKXaV6Vn9+ZsT4SpVFehWTvulK38jiOD47rJJVVCsu1SKbt5nosq40wuzTr4SXenNzg34xlfbyNzPti4dPaY7h3EUfmg5LvHdehWSh0/k+ZYZbxniLLRUo4uHP4XoqeWmXMs/xnA4r4cQnhqveS0WfnyZuZbY1Y8w4gtG9mOGjSqOEakKi5qUZJ7eJqtFCHEFxGtAtAJaAaHNAOICmgGhrQLQQpoFjJIBoBUkCxrQDQCmgWhjiC0AloBoc0LaAU0A0NaFyQA2IZsYA6ZKO78zFhso7vzMWKhViaRuklgpekxYZYlgFKJU4nN6NVVaNKcJ1VFrS2rXt48y6nTumn1TRwvP8M6GJqwUrNTdmn08zOV01jNtbM8rrUptVISTbb3Ro6JFlRzvERf7xyXVS+JNdmP/ABSjU/e0En9VL4Lf7THKt8VPdoKNYuf2KjU/dVle9lCqtL/ka9bJZw3lTlb66fxxb8i7iapGHxkoO8JOLXJp2LvD8Y4qKSnP3sV+WolJNdiglhLX0tPuuq+xmhFtpeW3j4GbI3P69dkudwniqbjT9y5vTKMZN03ftF8j3TR4vhjhSbqQxFSLjCD1RUvmb8j28kbw3r2xnrZDQLQ1oBo0wS0A0PaFtAKaAaGtANAKaAaGtAtBCmgGNkgGgFtANDWgJIBTQDGtASQCZIXIbICQAEMkA6hKO78zGgdKO78zFihWkmkbYxpCF6SaBmkjQVo5liFSpVKjdtEJO/jY4Njp+8qSk9222/U657Rsw91hNKdpVZJecVzOQ6ub7nLK+2pPRdPDX8Bzy2Vtn9mPwyLCMdjlc7G5FBUoTjzi7d0Ow2PqQfwVJR8E9vQssTH+g1YKGiN4pt7362F8sk9tzG71CaecqVvf0KdVLqr05eba5lnls8sU41dVanKm1JU5RjKLfa66FTVy+3yy+zG5HkVTFVHCPOKvL6YrvcuPkmX0uWGvt1fDYmNWEakHeMldNfoE4icpytYajCjF307t95PmbLR6HnJkhTibEkLaAS4gOI+SFtAJaAkh0kLkgFNAMc0LaCFSQDQ1oBoBbQEkNaAaAVJC2hzQuSATJASQ6SFyAWQIgHVZx3fmDYdJbvzB0lQuxNIzSTSAvSTSMsUXFvE0cvo+8cdU5PTTj01d2FeC9qeY68RGkntSjuumt8zxEIl372hjZzq4mu6dScr3tdK/SxsLgmrK8sPUpV10UZJSaONjaqwyNvVyCqZXVo7VKU425trb1Ner/wAHCumKarv7m9B2X2NChC7+5Ys4+S6j0eKbu2tXfLxPWcGTw9B6HNurXlFNpbRfa54bMq7TdumwjA5vOlNTg7STuvM6eLGyconmst413KvS0ylC8ZONr6XdCWjx3BnHFCMqscbd++kpa77xfge9oQw9dasPiKc776ZS0y8j2TPt5LhY0JRAaN2pgppX0u3db/oarNMEOIMkOaAkiqQ0LcR7iA4kCJRFtD2gJIBDiC4jWgJBCpIBoa0A0ApoXJDmKaAVJC5DpIXJALIEZA6xKO78zFhklu/MGxpA2MWDsRogW0VHFGQU8bh506m2mLnCX0yS5l1LZNvkk2/JczkfF3tFnXnPD0pOjRUnGU4fNKK2dyX6ajn2MioTlFb6W1deBjD5jOm7wnKNuzaNrE5UnvSnGd3ZK9py8dJqVcDUjfVFq22+2/gZki216bL/AGhYmC01HGtD6ZotaXEOW4navRdGT5yh8t/sc/lQa5pokW1y/wDouJK6ZR4Xw9X4sJioO/KM2tv+TWzLhrFUIuc6d4bvVF6lbu+x4GjiZQd4uUWvpbRbUeJMU4+7VecovZxb5+Bwz8My+3fDy3H6b2Ayj9sqwoJ6XPU9XO1lfcYvZzjY1vduCcb3U0/hsTg7H1KWNpPTdTeiSt0e1zsridPHhJjpnyZ25bcmxXs1xcVeDhN87J2ZSYjLMbhX8UKtPfmr2+zR3CSFzhfZpPzV0buEY51yTKvaBjcM1/aOSXSe6sexy/2qYeslHFUEn1lHay+xZZhwnhK19VKKb6x2Z5TM/Zk93h6t/wDLPn6mONjXKV7jB5hgMT+4xMYSb2jV2NmtklVK8Upp8nBqS/kcWxuQ4rDv46clblKN7eqH5bxnjMK/grTSXRtteQ5WHCOpVKbjs0157CWijy72wyaUcVRhUXe256HBcTZVirfFKhJ899rmpnGbhWvJC2i8/AFUWrD1qdVPpezRoYrKq1P56clva9tn5M3uMWK+SAaGyQDCEtAMa0DJAJaFtDmhckAiQuSHSQuQC7EM2Mgdbmt35mLDJ835g2NIGxgOxGiKXKF010knH1Vj5y4my/3GKr07ONqkrXW1m+Z9IWPJ8ZcBU8wTqQkqddK2r8s/BmcpfxrHX64KpWfP/g3sPnVWFlfVFcozWqJYZ7wTjcI26lCTiuU6a1Rt32POat7PZ+JNLtfxzKhU2q0nFt3cqbs35ofDKqFX91WhqfKNRe7suyfVnnYTYzURfVXOM4aqwTkoStfa1pJ+N0aeV00q9OE4pXqRi3y03e7Ao5hWhtCrUj4KTsY/aZN6r3le931fclvaydO65bw3hsO1KEE5pfO7N27osXEreFMXOtgsPUqL4nGz8Utky1aOsc7b+kSiA0OcQGghLQuUR0kBJAInBNWdmnzTV/1KTMuE8LXu5U1F94bfyL6SFyRLJVlsc6zL2c1I3dCamvpe0vt3PMYvLK9B2nCcfNP9TtMkIrUYzVpRUl2auZuDcz05Dgs9r0XenUnG3Zux6vKva3jKO02qkfHnYs8x4Lw1W7inTl/l5XPKZlwPXp3cPjS6x528Uc+Om+UroOB9pOAxNliKMYvm2tmWtHC5fid6GI0N9JNNJHCa+EnB2kmmu6sSljqlN3jKUfJsstSx3TEcJVkm6bhVXTTJan9ioxWAq021OnKNud07L7nhcq9oGMoW01XJLpI9hlftk1LTXhddU0pJ+ZeVjPFiQuSPS4fiHLMYruEIt9Y/C15IzW4Xo1FfD114Rn+t0a5xONeUkLkW+PyDEUd5U210lD4ov0KmXb+XU1uM2FkC0+BCpt12a3fmYsHJbvzMWKgLEasaGZZ/hsPtVqJS+lbv0Ob8UZxUxU3KNfTD8sY3Vl42OefkmLpjha6rrj3XqZ1LuvU4ZDB1JWUaspN9FOV/1LbC5Vjor+zqzW3WXX7nOeff41fF/XXJNPZ2a7OxQ5zwdl2Lv76jTUn+eFoSXlY8TSo5nG39pN972ZuUf22/9pHV5xfL7MvyzpPj/rSzb2MUHeWFxWi/KNRppfc8hmfs7x+H1NRhVit9VOad14R5nSo1rW10W/KMv6mxGdJb+5fpL+o+WL8bhtXDVoO06c4vlZxaPYcFcIvEyjOvanRT+LW9M5W6RR0ynWoPd4dPzpt/qWuCxsF8uGafR+6u/wBSfJKcaLD0YQhGFOyjFKMUuwWm/LfyLKE5tJ+7S84pGJYJyW1qbfVbM3zZ4qqv8CvP4f8AVsLM5zklSvFQqYunFR6XSf3NCnGGDp6KmIjU320y1NIz8vv36Xh03GhckTDYunWWqnJSXJ+DCcTtLtizRMkBJDmhbREJkhckOkgJIBDQtodKIuSKrRxmW0qqaqQjLxtueYzLgSDu6MtL+mXI9lJC5IzZGplY5TmHDdajfVB27rdWKuVNr+h2acE1Z2a7FRmHDuHq84aX3irGeNa5SuYwxE4cm15Fvl3F2Jo8qja7PctMdwVON3TkpLs+Z5/F5VUp/NBr7Gb1Wp/HuMp9q1SNlK9uvj9j0uH4swOMVq0IKTVtS+CX2OKad+zCVaUXzZOPRt3D8AwT3jiJpPdLZ2Rg4ws5rLZTl6sg1kf5fUklu/Ngy2Fyxau9uoFTFq0tvyvf7Hfbhp88cW5jUliq71P55Ln0TKP9tmvzMsOIpXxFZrrOX6sqLHLUdN1sfiNT6mZ/E6q/PL+JmswbDjE3W8s2rf4k/wCJjY57iFyrVF/uZXIzcuobq1jxHiv8er/EGuJ8Vf8A7ip/EVKME1F3VwuKcX/7FT+IfT4uxi/8ip95MoUtx1NGbpqbX0eM8Yv7+o/9zMy4vxktvf1PtJlHofbyChB9jLWlk84ryfxVZy73k3cZDGy3u36s0fdveyfgFpn2Zys26T0977Ncc5VKtO9046reR71o5h7NqjjiZ32vTdjo7ryPT47rFw8ktyMaAkhTrSFyryN7jHGmyQuSFyqyFyqyHKHGmSQtxFupIXKpIcjjTJRFuIDqS7gOUu45LxomhckDJy7i5OXccocKKSNerSjJfEk12aDk33Fu/cm4caqMfwzh6m+nS+8ShxfB04705qS7M9hJMU4Mm4uq8HLIK/8AhfzMHvLEMta/jp8nu/Mo+Ms0nh8HUnBXb+HyT6ltOe7+5oZtWpqjN10pUrfEn1NWsxwTE4xSbco82/U1/e0+25v8Q4anOvKWGg6dN8ot337+BWLLKhj/AD21rLplVYdiOpT8TH4XV7L1J+FVey9S7x7TWXQ4zpdUzYpSw/5tVvDmajyyr2IssqDlj2ay6XlKtlq+ZVn5WRsxxeUL8ld+h5xZZV7In4ZVv0HLHs45dPW0szyfm6Nb1RtUc8yVbvDVX9zxayyr4DFllX6kZtx7a45dPdrizJ48sJU/kzP/AFrli5YJteNjwscqq/Uglk9X6iXLHtqYZdPZVOOMvd1HL436PVa3iU9biSm9o0Ix+97FOsll1m/Qz+Cf5n6GLlh21Mc5+LvJ8yqOvS9zHfUk7bu3U6sny723Oe8KY9YaKpOEXeXzpLVv3Z7rUu/MuFn5TKWfcMlMBsDWC5G9ssuQEmDKQqcgaHKQMhdwGNrIKbBlICTAsNmjGwGA4g6SbXSSTFNjtKYM8Ou6JyXi15SB1LuMqUEvETKmX0mqK8SA+68CGV9uhSlu/MrOIcE6+HnBOztfzsb8pbvzAm9n5HW+44yarj1fCWdtvHzFKh5G/msLVZ/6n+pqxpnhymnuhfuH4EWGY/3YcKXUxut8SI4WXgOp5VKXJxXmzNjG4LGzDh2o+sPUYuF6l/mh/EaXvJd2YVaX1P1N+mfa0jwrU+un6jqXCU3/AHlP1KlVp/Ux1OtPux6NXtdx4JfWvTQ6HB1P82Jh9ijjiJ95erMqpLq36jc6ON7XdXhvBwTviLvokupXVcFhor4XKT69jWcG+plYVsza1MW3kuDp1KqWnluetf2PO8PUnGo9vys9BUO3j+nHy/YZSBbMNg6js4sNgsy2A5E2rLAsRyMMLASMWJIwRpGhYdwXAhrYLmNXczKIupNd0go2ripxETxsI9biZZjq2W3mYt01JttaTBp+9l9RCc2uDpDMPkQh63jcuzf97P8A1P8AU1TBDx5vZj+C6BQMEOTrGUDUIQilsKmiENsQcDZp8iEJVMXIkiEEDKRu4YwQzVWmU/M/IsJEIenx/TzeT/oMgGQh1rmGQuRCGVCzDIQLAkRCBopgtmSEpiVVZV4p8yEOd+3SfTRYMSEMNHohC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3556" name="Picture 6" descr="http://1.bp.blogspot.com/-tugRnrjedGg/TWfFQid5amI/AAAAAAAAAF8/O7CuUn75vS0/s1600/la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hi5sms.in/Download/Wallpapers/Valentine-Week/11-Promise-Day/Happy-Promise-Day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20193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AA657-BFB3-4A3F-84A9-67667F81224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Necessary and Sufficient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Attempt 2: an action is for a purpose if it is </a:t>
            </a:r>
            <a:br>
              <a:rPr lang="en-US" smtClean="0"/>
            </a:br>
            <a:r>
              <a:rPr lang="en-US" smtClean="0"/>
              <a:t>necessary and sufficient as a part of a chain of actions for achieving that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8A92F-3613-4533-B791-C2066F76E3A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8229600" cy="914400"/>
          </a:xfrm>
        </p:spPr>
        <p:txBody>
          <a:bodyPr/>
          <a:lstStyle/>
          <a:p>
            <a:r>
              <a:rPr lang="en-US" smtClean="0"/>
              <a:t>Modified Example</a:t>
            </a:r>
          </a:p>
        </p:txBody>
      </p:sp>
      <p:sp>
        <p:nvSpPr>
          <p:cNvPr id="84995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F96339B-1311-4538-8BAB-ACC94B2FAC25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41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84996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2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000" name="TextBox 66"/>
          <p:cNvSpPr txBox="1">
            <a:spLocks noChangeArrowheads="1"/>
          </p:cNvSpPr>
          <p:nvPr/>
        </p:nvSpPr>
        <p:spPr bwMode="auto">
          <a:xfrm>
            <a:off x="6021388" y="4572000"/>
            <a:ext cx="2600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2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002" name="TextBox 18"/>
          <p:cNvSpPr txBox="1">
            <a:spLocks noChangeArrowheads="1"/>
          </p:cNvSpPr>
          <p:nvPr/>
        </p:nvSpPr>
        <p:spPr bwMode="auto">
          <a:xfrm>
            <a:off x="6067425" y="2006600"/>
            <a:ext cx="250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1</a:t>
            </a:r>
          </a:p>
        </p:txBody>
      </p:sp>
      <p:sp>
        <p:nvSpPr>
          <p:cNvPr id="24" name="Right Arrow 23"/>
          <p:cNvSpPr/>
          <p:nvPr/>
        </p:nvSpPr>
        <p:spPr>
          <a:xfrm rot="20260370">
            <a:off x="2949575" y="4203700"/>
            <a:ext cx="3665538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005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BE3A8-79CA-4813-B293-BB1EAA587B0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8229600" cy="914400"/>
          </a:xfrm>
        </p:spPr>
        <p:txBody>
          <a:bodyPr/>
          <a:lstStyle/>
          <a:p>
            <a:r>
              <a:rPr lang="en-US" smtClean="0"/>
              <a:t>Necessity Too Strong</a:t>
            </a:r>
          </a:p>
        </p:txBody>
      </p:sp>
      <p:sp>
        <p:nvSpPr>
          <p:cNvPr id="87043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413D471-EFE0-450C-91B4-982C7B0802E5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42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87044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2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048" name="TextBox 66"/>
          <p:cNvSpPr txBox="1">
            <a:spLocks noChangeArrowheads="1"/>
          </p:cNvSpPr>
          <p:nvPr/>
        </p:nvSpPr>
        <p:spPr bwMode="auto">
          <a:xfrm>
            <a:off x="6021388" y="4572000"/>
            <a:ext cx="2600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2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050" name="TextBox 18"/>
          <p:cNvSpPr txBox="1">
            <a:spLocks noChangeArrowheads="1"/>
          </p:cNvSpPr>
          <p:nvPr/>
        </p:nvSpPr>
        <p:spPr bwMode="auto">
          <a:xfrm>
            <a:off x="6067425" y="2006600"/>
            <a:ext cx="250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1</a:t>
            </a:r>
          </a:p>
        </p:txBody>
      </p:sp>
      <p:sp>
        <p:nvSpPr>
          <p:cNvPr id="24" name="Right Arrow 23"/>
          <p:cNvSpPr/>
          <p:nvPr/>
        </p:nvSpPr>
        <p:spPr>
          <a:xfrm rot="20260370">
            <a:off x="2949575" y="4203700"/>
            <a:ext cx="3665538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053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90800" y="2057400"/>
            <a:ext cx="3200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Both sends for diagnosis despite not being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2F818-EC9F-4C19-8022-A353BC0C609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8229600" cy="914400"/>
          </a:xfrm>
        </p:spPr>
        <p:txBody>
          <a:bodyPr/>
          <a:lstStyle/>
          <a:p>
            <a:r>
              <a:rPr lang="en-US" smtClean="0"/>
              <a:t>Sends Are Needed</a:t>
            </a:r>
          </a:p>
        </p:txBody>
      </p:sp>
      <p:sp>
        <p:nvSpPr>
          <p:cNvPr id="89091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AD81739-BC88-4FAC-8558-D7E2320828CE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43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89092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2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9096" name="TextBox 66"/>
          <p:cNvSpPr txBox="1">
            <a:spLocks noChangeArrowheads="1"/>
          </p:cNvSpPr>
          <p:nvPr/>
        </p:nvSpPr>
        <p:spPr bwMode="auto">
          <a:xfrm>
            <a:off x="6021388" y="4572000"/>
            <a:ext cx="2600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2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9098" name="TextBox 18"/>
          <p:cNvSpPr txBox="1">
            <a:spLocks noChangeArrowheads="1"/>
          </p:cNvSpPr>
          <p:nvPr/>
        </p:nvSpPr>
        <p:spPr bwMode="auto">
          <a:xfrm>
            <a:off x="6067425" y="2006600"/>
            <a:ext cx="250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1</a:t>
            </a:r>
          </a:p>
        </p:txBody>
      </p:sp>
      <p:sp>
        <p:nvSpPr>
          <p:cNvPr id="24" name="Right Arrow 23"/>
          <p:cNvSpPr/>
          <p:nvPr/>
        </p:nvSpPr>
        <p:spPr>
          <a:xfrm rot="20260370">
            <a:off x="2952750" y="4219575"/>
            <a:ext cx="3582988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9101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20" name="Multiply 19"/>
          <p:cNvSpPr/>
          <p:nvPr/>
        </p:nvSpPr>
        <p:spPr>
          <a:xfrm>
            <a:off x="4267200" y="3962400"/>
            <a:ext cx="1066800" cy="1143000"/>
          </a:xfrm>
          <a:prstGeom prst="mathMultiply">
            <a:avLst>
              <a:gd name="adj1" fmla="val 123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191000" y="4953000"/>
            <a:ext cx="1066800" cy="1143000"/>
          </a:xfrm>
          <a:prstGeom prst="mathMultiply">
            <a:avLst>
              <a:gd name="adj1" fmla="val 123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43200" y="2286000"/>
            <a:ext cx="2743200" cy="1447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Neither send,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no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6080D-C312-4600-9E48-8349AB52611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Non-redundancy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smtClean="0"/>
              <a:t>Given a sequence of actions that reaches a goal state, an action in that sequence is </a:t>
            </a:r>
            <a:br>
              <a:rPr lang="en-US" smtClean="0"/>
            </a:br>
            <a:r>
              <a:rPr lang="en-US" b="1" i="1" smtClean="0"/>
              <a:t>non-redundant</a:t>
            </a:r>
            <a:r>
              <a:rPr lang="en-US" smtClean="0"/>
              <a:t> if removing that action from the sequence results in the goal no longer being reached</a:t>
            </a:r>
          </a:p>
          <a:p>
            <a:r>
              <a:rPr lang="en-US" smtClean="0"/>
              <a:t>Adapted counterfactual definition of causality</a:t>
            </a:r>
          </a:p>
          <a:p>
            <a:r>
              <a:rPr lang="en-US" smtClean="0"/>
              <a:t>Attempt 3: an action is for a purpose if it is </a:t>
            </a:r>
            <a:br>
              <a:rPr lang="en-US" smtClean="0"/>
            </a:br>
            <a:r>
              <a:rPr lang="en-US" smtClean="0"/>
              <a:t>part of a sufficient and non-redundant chain of actions for achieving that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59BF2-1282-4C73-A3E6-EF685C4CCAB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8229600" cy="914400"/>
          </a:xfrm>
        </p:spPr>
        <p:txBody>
          <a:bodyPr/>
          <a:lstStyle/>
          <a:p>
            <a:r>
              <a:rPr lang="en-US" smtClean="0"/>
              <a:t>Continuing Example</a:t>
            </a:r>
          </a:p>
        </p:txBody>
      </p:sp>
      <p:sp>
        <p:nvSpPr>
          <p:cNvPr id="92163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57DD495-051D-4871-B8D8-5B431630482F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45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92164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2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4495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168" name="TextBox 66"/>
          <p:cNvSpPr txBox="1">
            <a:spLocks noChangeArrowheads="1"/>
          </p:cNvSpPr>
          <p:nvPr/>
        </p:nvSpPr>
        <p:spPr bwMode="auto">
          <a:xfrm>
            <a:off x="6021388" y="4572000"/>
            <a:ext cx="2600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2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170" name="TextBox 18"/>
          <p:cNvSpPr txBox="1">
            <a:spLocks noChangeArrowheads="1"/>
          </p:cNvSpPr>
          <p:nvPr/>
        </p:nvSpPr>
        <p:spPr bwMode="auto">
          <a:xfrm>
            <a:off x="6067425" y="2006600"/>
            <a:ext cx="250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1</a:t>
            </a:r>
          </a:p>
        </p:txBody>
      </p:sp>
      <p:sp>
        <p:nvSpPr>
          <p:cNvPr id="24" name="Right Arrow 23"/>
          <p:cNvSpPr/>
          <p:nvPr/>
        </p:nvSpPr>
        <p:spPr>
          <a:xfrm rot="20260370">
            <a:off x="2949575" y="4203700"/>
            <a:ext cx="3665538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173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B458A-AD42-4B1E-99DA-39ABAD4D4C7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67400" y="4343400"/>
            <a:ext cx="2895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4211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8229600" cy="914400"/>
          </a:xfrm>
        </p:spPr>
        <p:txBody>
          <a:bodyPr/>
          <a:lstStyle/>
          <a:p>
            <a:r>
              <a:rPr lang="en-US" smtClean="0"/>
              <a:t>Quantitative Purposes</a:t>
            </a:r>
          </a:p>
        </p:txBody>
      </p:sp>
      <p:sp>
        <p:nvSpPr>
          <p:cNvPr id="94212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8C3775E1-907A-4581-91D2-52CF644AE50F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46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94213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2</a:t>
            </a:r>
          </a:p>
        </p:txBody>
      </p:sp>
      <p:sp>
        <p:nvSpPr>
          <p:cNvPr id="94216" name="TextBox 66"/>
          <p:cNvSpPr txBox="1">
            <a:spLocks noChangeArrowheads="1"/>
          </p:cNvSpPr>
          <p:nvPr/>
        </p:nvSpPr>
        <p:spPr bwMode="auto">
          <a:xfrm>
            <a:off x="6021388" y="4572000"/>
            <a:ext cx="2600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2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3048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4218" name="TextBox 18"/>
          <p:cNvSpPr txBox="1">
            <a:spLocks noChangeArrowheads="1"/>
          </p:cNvSpPr>
          <p:nvPr/>
        </p:nvSpPr>
        <p:spPr bwMode="auto">
          <a:xfrm>
            <a:off x="6067425" y="2006600"/>
            <a:ext cx="250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 1</a:t>
            </a:r>
          </a:p>
        </p:txBody>
      </p:sp>
      <p:sp>
        <p:nvSpPr>
          <p:cNvPr id="24" name="Right Arrow 23"/>
          <p:cNvSpPr/>
          <p:nvPr/>
        </p:nvSpPr>
        <p:spPr>
          <a:xfrm rot="20260370">
            <a:off x="2954338" y="4227513"/>
            <a:ext cx="353695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4221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94222" name="TextBox 20"/>
          <p:cNvSpPr txBox="1">
            <a:spLocks noChangeArrowheads="1"/>
          </p:cNvSpPr>
          <p:nvPr/>
        </p:nvSpPr>
        <p:spPr bwMode="auto">
          <a:xfrm>
            <a:off x="6400800" y="30845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0800" y="2057400"/>
            <a:ext cx="3200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 more accurate  diagnosis should be used</a:t>
            </a:r>
          </a:p>
        </p:txBody>
      </p:sp>
      <p:sp>
        <p:nvSpPr>
          <p:cNvPr id="94224" name="TextBox 30"/>
          <p:cNvSpPr txBox="1">
            <a:spLocks noChangeArrowheads="1"/>
          </p:cNvSpPr>
          <p:nvPr/>
        </p:nvSpPr>
        <p:spPr bwMode="auto">
          <a:xfrm>
            <a:off x="6299200" y="55991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2</a:t>
            </a:r>
          </a:p>
        </p:txBody>
      </p:sp>
      <p:sp>
        <p:nvSpPr>
          <p:cNvPr id="94225" name="TextBox 34"/>
          <p:cNvSpPr txBox="1">
            <a:spLocks noChangeArrowheads="1"/>
          </p:cNvSpPr>
          <p:nvPr/>
        </p:nvSpPr>
        <p:spPr bwMode="auto">
          <a:xfrm>
            <a:off x="1066800" y="1066800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  <p:sp>
        <p:nvSpPr>
          <p:cNvPr id="94226" name="TextBox 35"/>
          <p:cNvSpPr txBox="1">
            <a:spLocks noChangeArrowheads="1"/>
          </p:cNvSpPr>
          <p:nvPr/>
        </p:nvSpPr>
        <p:spPr bwMode="auto">
          <a:xfrm>
            <a:off x="965200" y="55991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3C81A-9006-4744-836C-B3345E6A4A22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91200" y="4495800"/>
            <a:ext cx="2895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6259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8229600" cy="914400"/>
          </a:xfrm>
        </p:spPr>
        <p:txBody>
          <a:bodyPr/>
          <a:lstStyle/>
          <a:p>
            <a:r>
              <a:rPr lang="en-US" smtClean="0"/>
              <a:t>Probabilistic Systems</a:t>
            </a:r>
          </a:p>
        </p:txBody>
      </p:sp>
      <p:sp>
        <p:nvSpPr>
          <p:cNvPr id="96260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BEFF312-E865-4991-AB0C-79DE699869EF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47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96261" name="TextBox 27"/>
          <p:cNvSpPr txBox="1">
            <a:spLocks noChangeArrowheads="1"/>
          </p:cNvSpPr>
          <p:nvPr/>
        </p:nvSpPr>
        <p:spPr bwMode="auto">
          <a:xfrm>
            <a:off x="914400" y="304800"/>
            <a:ext cx="204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990600" y="2895600"/>
            <a:ext cx="1981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cxnSp>
        <p:nvCxnSpPr>
          <p:cNvPr id="17" name="Curved Connector 16"/>
          <p:cNvCxnSpPr>
            <a:stCxn id="13" idx="3"/>
            <a:endCxn id="53" idx="0"/>
          </p:cNvCxnSpPr>
          <p:nvPr/>
        </p:nvCxnSpPr>
        <p:spPr>
          <a:xfrm rot="5400000">
            <a:off x="1752600" y="4419600"/>
            <a:ext cx="4572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19592055">
            <a:off x="3089275" y="4641850"/>
            <a:ext cx="2449513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cxnSp>
        <p:nvCxnSpPr>
          <p:cNvPr id="60" name="Curved Connector 59"/>
          <p:cNvCxnSpPr>
            <a:stCxn id="26" idx="3"/>
            <a:endCxn id="32" idx="2"/>
          </p:cNvCxnSpPr>
          <p:nvPr/>
        </p:nvCxnSpPr>
        <p:spPr>
          <a:xfrm>
            <a:off x="5336292" y="4270670"/>
            <a:ext cx="454908" cy="13681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266" name="TextBox 66"/>
          <p:cNvSpPr txBox="1">
            <a:spLocks noChangeArrowheads="1"/>
          </p:cNvSpPr>
          <p:nvPr/>
        </p:nvSpPr>
        <p:spPr bwMode="auto">
          <a:xfrm>
            <a:off x="5995988" y="4826000"/>
            <a:ext cx="249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Specialist fails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371600"/>
            <a:ext cx="3048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6268" name="TextBox 18"/>
          <p:cNvSpPr txBox="1">
            <a:spLocks noChangeArrowheads="1"/>
          </p:cNvSpPr>
          <p:nvPr/>
        </p:nvSpPr>
        <p:spPr bwMode="auto">
          <a:xfrm>
            <a:off x="6218238" y="1549400"/>
            <a:ext cx="2206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Gill Sans MT" charset="0"/>
              </a:rPr>
              <a:t>Diagnosis </a:t>
            </a:r>
          </a:p>
          <a:p>
            <a:pPr algn="ctr"/>
            <a:r>
              <a:rPr lang="en-US" sz="3200">
                <a:latin typeface="Gill Sans MT" charset="0"/>
              </a:rPr>
              <a:t>by specialist</a:t>
            </a:r>
          </a:p>
        </p:txBody>
      </p:sp>
      <p:cxnSp>
        <p:nvCxnSpPr>
          <p:cNvPr id="25" name="Curved Connector 24"/>
          <p:cNvCxnSpPr>
            <a:stCxn id="26" idx="3"/>
            <a:endCxn id="18" idx="3"/>
          </p:cNvCxnSpPr>
          <p:nvPr/>
        </p:nvCxnSpPr>
        <p:spPr>
          <a:xfrm flipV="1">
            <a:off x="5336292" y="3322823"/>
            <a:ext cx="977478" cy="94784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6271" name="TextBox 53"/>
          <p:cNvSpPr txBox="1">
            <a:spLocks noChangeArrowheads="1"/>
          </p:cNvSpPr>
          <p:nvPr/>
        </p:nvSpPr>
        <p:spPr bwMode="auto">
          <a:xfrm>
            <a:off x="990600" y="495300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 charset="0"/>
              </a:rPr>
              <a:t>X-ray added</a:t>
            </a:r>
          </a:p>
        </p:txBody>
      </p:sp>
      <p:sp>
        <p:nvSpPr>
          <p:cNvPr id="96272" name="TextBox 20"/>
          <p:cNvSpPr txBox="1">
            <a:spLocks noChangeArrowheads="1"/>
          </p:cNvSpPr>
          <p:nvPr/>
        </p:nvSpPr>
        <p:spPr bwMode="auto">
          <a:xfrm>
            <a:off x="6400800" y="2590800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0800" y="2057400"/>
            <a:ext cx="3200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Might not get a diagnosis, but still </a:t>
            </a:r>
            <a:r>
              <a:rPr lang="en-US" sz="2800" i="1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chemeClr val="tx1"/>
                </a:solidFill>
              </a:rPr>
              <a:t> getting a diagnosis</a:t>
            </a:r>
          </a:p>
        </p:txBody>
      </p:sp>
      <p:sp>
        <p:nvSpPr>
          <p:cNvPr id="96274" name="TextBox 30"/>
          <p:cNvSpPr txBox="1">
            <a:spLocks noChangeArrowheads="1"/>
          </p:cNvSpPr>
          <p:nvPr/>
        </p:nvSpPr>
        <p:spPr bwMode="auto">
          <a:xfrm>
            <a:off x="6223000" y="5715000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  <p:sp>
        <p:nvSpPr>
          <p:cNvPr id="96275" name="TextBox 34"/>
          <p:cNvSpPr txBox="1">
            <a:spLocks noChangeArrowheads="1"/>
          </p:cNvSpPr>
          <p:nvPr/>
        </p:nvSpPr>
        <p:spPr bwMode="auto">
          <a:xfrm>
            <a:off x="1066800" y="1066800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  <p:sp>
        <p:nvSpPr>
          <p:cNvPr id="96276" name="TextBox 35"/>
          <p:cNvSpPr txBox="1">
            <a:spLocks noChangeArrowheads="1"/>
          </p:cNvSpPr>
          <p:nvPr/>
        </p:nvSpPr>
        <p:spPr bwMode="auto">
          <a:xfrm>
            <a:off x="965200" y="55991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  <p:sp>
        <p:nvSpPr>
          <p:cNvPr id="96277" name="TextBox 41"/>
          <p:cNvSpPr txBox="1">
            <a:spLocks noChangeArrowheads="1"/>
          </p:cNvSpPr>
          <p:nvPr/>
        </p:nvSpPr>
        <p:spPr bwMode="auto">
          <a:xfrm>
            <a:off x="4800600" y="5181600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ill Sans MT" charset="0"/>
              </a:rPr>
              <a:t>1/4</a:t>
            </a:r>
          </a:p>
        </p:txBody>
      </p:sp>
      <p:sp>
        <p:nvSpPr>
          <p:cNvPr id="96278" name="TextBox 43"/>
          <p:cNvSpPr txBox="1">
            <a:spLocks noChangeArrowheads="1"/>
          </p:cNvSpPr>
          <p:nvPr/>
        </p:nvSpPr>
        <p:spPr bwMode="auto">
          <a:xfrm>
            <a:off x="6110288" y="3733800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ill Sans MT" charset="0"/>
              </a:rPr>
              <a:t>3/4</a:t>
            </a:r>
          </a:p>
        </p:txBody>
      </p:sp>
      <p:sp>
        <p:nvSpPr>
          <p:cNvPr id="96279" name="TextBox 44"/>
          <p:cNvSpPr txBox="1">
            <a:spLocks noChangeArrowheads="1"/>
          </p:cNvSpPr>
          <p:nvPr/>
        </p:nvSpPr>
        <p:spPr bwMode="auto">
          <a:xfrm>
            <a:off x="1600200" y="41148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ill Sans MT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7D887-4086-449D-B3CC-9004123C9EA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Thesis: Plans Matter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524000"/>
          </a:xfrm>
        </p:spPr>
        <p:txBody>
          <a:bodyPr/>
          <a:lstStyle/>
          <a:p>
            <a:pPr algn="ctr">
              <a:buFont typeface="Wingdings 3" charset="2"/>
              <a:buNone/>
            </a:pPr>
            <a:r>
              <a:rPr lang="en-US" sz="3200" smtClean="0"/>
              <a:t>An action is for a purpose if the agent </a:t>
            </a:r>
            <a:r>
              <a:rPr lang="en-US" sz="3200" b="1" i="1" smtClean="0"/>
              <a:t>planned </a:t>
            </a:r>
            <a:r>
              <a:rPr lang="en-US" sz="3200" smtClean="0"/>
              <a:t>to perform the action while considering that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31EA4-CB79-4166-B754-3318D586432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Still Open Questions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How do we know that our planning hypothesis is true?</a:t>
            </a:r>
          </a:p>
          <a:p>
            <a:r>
              <a:rPr lang="en-US" smtClean="0"/>
              <a:t>What does that formally mean?</a:t>
            </a:r>
          </a:p>
          <a:p>
            <a:r>
              <a:rPr lang="en-US" smtClean="0"/>
              <a:t>How do we audit for that?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6FFAF-9C8C-4D98-8D6B-5AB508DEE69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Privacy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HIPAA Privacy Rule for Healthcare Organizations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covered entity is permitted…to use and disclose protected health information, without an individual’s authorization, for the treatment, payment, and health care operations; 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covered entity must obtain an authorization for any disclosure or use of psychotherapy notes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…80+ other clauses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Many other laws: GLBA, FERPA in US, EU Privacy Directive,…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baseline="30000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baseline="30000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4579" name="Picture 6" descr="http://1.bp.blogspot.com/-tugRnrjedGg/TWfFQid5amI/AAAAAAAAAF8/O7CuUn75vS0/s1600/la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032C4-7EC1-4147-B7D0-49AB5E225C2A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Gave two hundred people a questionnaire</a:t>
            </a:r>
          </a:p>
          <a:p>
            <a:r>
              <a:rPr lang="en-US" smtClean="0"/>
              <a:t>Compared predictions of two hypotheses to provided responses:</a:t>
            </a:r>
          </a:p>
          <a:p>
            <a:pPr marL="971550" lvl="1" indent="-514350">
              <a:buFont typeface="Bookman Old Style" charset="0"/>
              <a:buAutoNum type="arabicPeriod"/>
            </a:pPr>
            <a:endParaRPr lang="en-US" smtClean="0"/>
          </a:p>
          <a:p>
            <a:pPr marL="971550" lvl="1" indent="-514350">
              <a:buFont typeface="Bookman Old Style" charset="0"/>
              <a:buAutoNum type="arabicPeriod"/>
            </a:pPr>
            <a:r>
              <a:rPr lang="en-US" smtClean="0"/>
              <a:t>Planning hypothesis: An action is for a purpose iff that action is part of a plan for furthering the purpose</a:t>
            </a:r>
          </a:p>
          <a:p>
            <a:pPr marL="971550" lvl="1" indent="-514350">
              <a:buFont typeface="Bookman Old Style" charset="0"/>
              <a:buAutoNum type="arabicPeriod"/>
            </a:pPr>
            <a:endParaRPr lang="en-US" smtClean="0"/>
          </a:p>
          <a:p>
            <a:pPr marL="971550" lvl="1" indent="-514350">
              <a:buFont typeface="Bookman Old Style" charset="0"/>
              <a:buAutoNum type="arabicPeriod"/>
            </a:pPr>
            <a:r>
              <a:rPr lang="en-US" smtClean="0"/>
              <a:t>Furthering purpose hypothesis: An action is for a purpose iff that action furthers the purpose</a:t>
            </a:r>
          </a:p>
          <a:p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172200" y="2209800"/>
            <a:ext cx="2667000" cy="609600"/>
          </a:xfrm>
          <a:prstGeom prst="wedgeRectCallout">
            <a:avLst>
              <a:gd name="adj1" fmla="val -159944"/>
              <a:gd name="adj2" fmla="val 7126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CLEAR  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D5863-728B-4851-BB46-2ED8F69ED26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019800" y="1143000"/>
            <a:ext cx="3048000" cy="5486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Auditing</a:t>
            </a:r>
          </a:p>
        </p:txBody>
      </p:sp>
      <p:sp>
        <p:nvSpPr>
          <p:cNvPr id="5" name="Trapezoid 4"/>
          <p:cNvSpPr/>
          <p:nvPr/>
        </p:nvSpPr>
        <p:spPr>
          <a:xfrm rot="5400000">
            <a:off x="3448050" y="3676650"/>
            <a:ext cx="838200" cy="4191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 rot="16200000">
            <a:off x="5029200" y="3733800"/>
            <a:ext cx="457200" cy="3048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Vertical Scroll 9"/>
          <p:cNvSpPr/>
          <p:nvPr/>
        </p:nvSpPr>
        <p:spPr>
          <a:xfrm>
            <a:off x="457200" y="3276600"/>
            <a:ext cx="2438400" cy="1371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Environment Model for Planning</a:t>
            </a:r>
          </a:p>
        </p:txBody>
      </p:sp>
      <p:sp>
        <p:nvSpPr>
          <p:cNvPr id="11" name="Trapezoid 10"/>
          <p:cNvSpPr/>
          <p:nvPr/>
        </p:nvSpPr>
        <p:spPr>
          <a:xfrm rot="5400000">
            <a:off x="3448050" y="4933950"/>
            <a:ext cx="838200" cy="4191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Vertical Scroll 12"/>
          <p:cNvSpPr/>
          <p:nvPr/>
        </p:nvSpPr>
        <p:spPr>
          <a:xfrm>
            <a:off x="609600" y="2133600"/>
            <a:ext cx="2286000" cy="91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Privacy Policy</a:t>
            </a:r>
          </a:p>
        </p:txBody>
      </p:sp>
      <p:sp>
        <p:nvSpPr>
          <p:cNvPr id="14" name="Vertical Scroll 13"/>
          <p:cNvSpPr/>
          <p:nvPr/>
        </p:nvSpPr>
        <p:spPr>
          <a:xfrm>
            <a:off x="609600" y="4876800"/>
            <a:ext cx="2286000" cy="91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Agent Behavior</a:t>
            </a:r>
          </a:p>
        </p:txBody>
      </p:sp>
      <p:sp>
        <p:nvSpPr>
          <p:cNvPr id="15" name="Trapezoid 14"/>
          <p:cNvSpPr/>
          <p:nvPr/>
        </p:nvSpPr>
        <p:spPr>
          <a:xfrm rot="5400000">
            <a:off x="3448050" y="2419350"/>
            <a:ext cx="838200" cy="4191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38600" y="2057400"/>
            <a:ext cx="1066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Arrow Connector 16"/>
          <p:cNvCxnSpPr>
            <a:stCxn id="13" idx="3"/>
            <a:endCxn id="15" idx="2"/>
          </p:cNvCxnSpPr>
          <p:nvPr/>
        </p:nvCxnSpPr>
        <p:spPr>
          <a:xfrm rot="10800000" flipH="1" flipV="1">
            <a:off x="2781300" y="2590800"/>
            <a:ext cx="8763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  <a:endCxn id="11" idx="2"/>
          </p:cNvCxnSpPr>
          <p:nvPr/>
        </p:nvCxnSpPr>
        <p:spPr>
          <a:xfrm flipV="1">
            <a:off x="2781300" y="5143500"/>
            <a:ext cx="8763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5" idx="2"/>
          </p:cNvCxnSpPr>
          <p:nvPr/>
        </p:nvCxnSpPr>
        <p:spPr>
          <a:xfrm flipV="1">
            <a:off x="2724150" y="3886200"/>
            <a:ext cx="93345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Vertical Scroll 29"/>
          <p:cNvSpPr/>
          <p:nvPr/>
        </p:nvSpPr>
        <p:spPr>
          <a:xfrm>
            <a:off x="6553200" y="2286000"/>
            <a:ext cx="2133600" cy="91440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Obeyed</a:t>
            </a:r>
          </a:p>
        </p:txBody>
      </p:sp>
      <p:sp>
        <p:nvSpPr>
          <p:cNvPr id="31" name="Vertical Scroll 30"/>
          <p:cNvSpPr/>
          <p:nvPr/>
        </p:nvSpPr>
        <p:spPr>
          <a:xfrm>
            <a:off x="6553200" y="4572000"/>
            <a:ext cx="2133600" cy="9144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Violated</a:t>
            </a:r>
          </a:p>
        </p:txBody>
      </p:sp>
      <p:sp>
        <p:nvSpPr>
          <p:cNvPr id="32" name="Vertical Scroll 31"/>
          <p:cNvSpPr/>
          <p:nvPr/>
        </p:nvSpPr>
        <p:spPr>
          <a:xfrm>
            <a:off x="6477000" y="3429000"/>
            <a:ext cx="2209800" cy="914400"/>
          </a:xfrm>
          <a:prstGeom prst="verticalScroll">
            <a:avLst/>
          </a:prstGeom>
          <a:solidFill>
            <a:srgbClr val="DBC22D"/>
          </a:solidFill>
          <a:ln>
            <a:solidFill>
              <a:srgbClr val="C3B03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Inconclusive</a:t>
            </a:r>
          </a:p>
        </p:txBody>
      </p:sp>
      <p:cxnSp>
        <p:nvCxnSpPr>
          <p:cNvPr id="35" name="Straight Arrow Connector 34"/>
          <p:cNvCxnSpPr>
            <a:stCxn id="7" idx="2"/>
            <a:endCxn id="33" idx="2"/>
          </p:cNvCxnSpPr>
          <p:nvPr/>
        </p:nvCxnSpPr>
        <p:spPr>
          <a:xfrm>
            <a:off x="5410200" y="3886200"/>
            <a:ext cx="61905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19" name="Picture 2" descr="The Oracle (i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5C1BD-67D6-4594-816B-2E481E34708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019800" y="1143000"/>
            <a:ext cx="3048000" cy="5486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Auditing</a:t>
            </a:r>
          </a:p>
        </p:txBody>
      </p:sp>
      <p:sp>
        <p:nvSpPr>
          <p:cNvPr id="5" name="Trapezoid 4"/>
          <p:cNvSpPr/>
          <p:nvPr/>
        </p:nvSpPr>
        <p:spPr>
          <a:xfrm rot="5400000">
            <a:off x="3448050" y="3676650"/>
            <a:ext cx="838200" cy="4191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 rot="16200000">
            <a:off x="5029200" y="3733800"/>
            <a:ext cx="457200" cy="3048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Vertical Scroll 9"/>
          <p:cNvSpPr/>
          <p:nvPr/>
        </p:nvSpPr>
        <p:spPr>
          <a:xfrm>
            <a:off x="609600" y="3276600"/>
            <a:ext cx="2286000" cy="1371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Markov Decision Process</a:t>
            </a:r>
          </a:p>
        </p:txBody>
      </p:sp>
      <p:sp>
        <p:nvSpPr>
          <p:cNvPr id="11" name="Trapezoid 10"/>
          <p:cNvSpPr/>
          <p:nvPr/>
        </p:nvSpPr>
        <p:spPr>
          <a:xfrm rot="5400000">
            <a:off x="3448050" y="4933950"/>
            <a:ext cx="838200" cy="4191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Vertical Scroll 12"/>
          <p:cNvSpPr/>
          <p:nvPr/>
        </p:nvSpPr>
        <p:spPr>
          <a:xfrm>
            <a:off x="609600" y="2133600"/>
            <a:ext cx="2286000" cy="91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Privacy Policy</a:t>
            </a:r>
          </a:p>
        </p:txBody>
      </p:sp>
      <p:sp>
        <p:nvSpPr>
          <p:cNvPr id="14" name="Vertical Scroll 13"/>
          <p:cNvSpPr/>
          <p:nvPr/>
        </p:nvSpPr>
        <p:spPr>
          <a:xfrm>
            <a:off x="609600" y="4724400"/>
            <a:ext cx="2286000" cy="91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Audit Log</a:t>
            </a:r>
          </a:p>
        </p:txBody>
      </p:sp>
      <p:sp>
        <p:nvSpPr>
          <p:cNvPr id="15" name="Trapezoid 14"/>
          <p:cNvSpPr/>
          <p:nvPr/>
        </p:nvSpPr>
        <p:spPr>
          <a:xfrm rot="5400000">
            <a:off x="3448050" y="2419350"/>
            <a:ext cx="838200" cy="41910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38600" y="2057400"/>
            <a:ext cx="1066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Arrow Connector 16"/>
          <p:cNvCxnSpPr>
            <a:stCxn id="13" idx="3"/>
            <a:endCxn id="15" idx="2"/>
          </p:cNvCxnSpPr>
          <p:nvPr/>
        </p:nvCxnSpPr>
        <p:spPr>
          <a:xfrm rot="10800000" flipH="1" flipV="1">
            <a:off x="2781300" y="2590800"/>
            <a:ext cx="8763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  <a:endCxn id="11" idx="2"/>
          </p:cNvCxnSpPr>
          <p:nvPr/>
        </p:nvCxnSpPr>
        <p:spPr>
          <a:xfrm rot="10800000" flipH="1">
            <a:off x="2781300" y="5143500"/>
            <a:ext cx="8763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5" idx="2"/>
          </p:cNvCxnSpPr>
          <p:nvPr/>
        </p:nvCxnSpPr>
        <p:spPr>
          <a:xfrm flipV="1">
            <a:off x="2724150" y="3886200"/>
            <a:ext cx="93345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Vertical Scroll 29"/>
          <p:cNvSpPr/>
          <p:nvPr/>
        </p:nvSpPr>
        <p:spPr>
          <a:xfrm>
            <a:off x="6553200" y="2286000"/>
            <a:ext cx="2133600" cy="91440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Obeyed</a:t>
            </a:r>
          </a:p>
        </p:txBody>
      </p:sp>
      <p:sp>
        <p:nvSpPr>
          <p:cNvPr id="31" name="Vertical Scroll 30"/>
          <p:cNvSpPr/>
          <p:nvPr/>
        </p:nvSpPr>
        <p:spPr>
          <a:xfrm>
            <a:off x="6553200" y="4572000"/>
            <a:ext cx="2133600" cy="9144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Violated</a:t>
            </a:r>
          </a:p>
        </p:txBody>
      </p:sp>
      <p:sp>
        <p:nvSpPr>
          <p:cNvPr id="32" name="Vertical Scroll 31"/>
          <p:cNvSpPr/>
          <p:nvPr/>
        </p:nvSpPr>
        <p:spPr>
          <a:xfrm>
            <a:off x="6477000" y="3429000"/>
            <a:ext cx="2209800" cy="914400"/>
          </a:xfrm>
          <a:prstGeom prst="verticalScroll">
            <a:avLst/>
          </a:prstGeom>
          <a:solidFill>
            <a:srgbClr val="DBC22D"/>
          </a:solidFill>
          <a:ln>
            <a:solidFill>
              <a:srgbClr val="C3B03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Inconclusive</a:t>
            </a:r>
          </a:p>
        </p:txBody>
      </p:sp>
      <p:cxnSp>
        <p:nvCxnSpPr>
          <p:cNvPr id="35" name="Straight Arrow Connector 34"/>
          <p:cNvCxnSpPr>
            <a:stCxn id="7" idx="2"/>
            <a:endCxn id="33" idx="2"/>
          </p:cNvCxnSpPr>
          <p:nvPr/>
        </p:nvCxnSpPr>
        <p:spPr>
          <a:xfrm>
            <a:off x="5410200" y="3886200"/>
            <a:ext cx="61905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443" name="Picture 2" descr="The Oracle (i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52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C54E-4414-49D7-B2B7-43AC5591D11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Auditing Method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Find all plans calling for action </a:t>
            </a:r>
            <a:r>
              <a:rPr lang="en-US" i="1" smtClean="0"/>
              <a:t>a</a:t>
            </a:r>
            <a:r>
              <a:rPr lang="en-US" smtClean="0"/>
              <a:t> that could have resulted in the log </a:t>
            </a:r>
            <a:r>
              <a:rPr lang="en-US" i="1" smtClean="0"/>
              <a:t>l</a:t>
            </a:r>
            <a:r>
              <a:rPr lang="en-US" smtClean="0"/>
              <a:t> in model </a:t>
            </a:r>
            <a:r>
              <a:rPr lang="en-US" i="1" smtClean="0"/>
              <a:t>m</a:t>
            </a:r>
            <a:endParaRPr lang="en-US" smtClean="0"/>
          </a:p>
          <a:p>
            <a:r>
              <a:rPr lang="en-US" smtClean="0"/>
              <a:t>If none of these plans optimize the purpose </a:t>
            </a:r>
            <a:r>
              <a:rPr lang="en-US" i="1" smtClean="0"/>
              <a:t>p</a:t>
            </a:r>
            <a:r>
              <a:rPr lang="en-US" smtClean="0"/>
              <a:t> in the model </a:t>
            </a:r>
            <a:r>
              <a:rPr lang="en-US" i="1" smtClean="0"/>
              <a:t>m</a:t>
            </a:r>
            <a:r>
              <a:rPr lang="en-US" smtClean="0"/>
              <a:t>, then the agent violated the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7FA7-B37C-46B3-94D6-67B42D1412A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Compares the optimal solution of an MDP to the optimal solution of an MDP restricted to match the actions seen in the log</a:t>
            </a:r>
          </a:p>
          <a:p>
            <a:r>
              <a:rPr lang="en-US" smtClean="0"/>
              <a:t>If the restricted MDP has a lower value than the unrestricted MDP, know that log shows suboptimal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836D1-4784-4767-8072-4BB28BCA5609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67400" y="4343400"/>
            <a:ext cx="2895600" cy="2286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1524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6499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8229600" cy="9144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06500" name="Slide Number Placeholder 10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CA2E827C-8702-408E-8548-3CEEB28D3DEC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55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304800"/>
            <a:ext cx="20478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X-ray taken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800100" y="3086100"/>
            <a:ext cx="23622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Add x-ray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76600" y="5257800"/>
            <a:ext cx="251460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21388" y="4572000"/>
            <a:ext cx="260032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Diagnosis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by specialist 2 </a:t>
            </a:r>
          </a:p>
        </p:txBody>
      </p:sp>
      <p:sp>
        <p:nvSpPr>
          <p:cNvPr id="18" name="Oval 17"/>
          <p:cNvSpPr/>
          <p:nvPr/>
        </p:nvSpPr>
        <p:spPr>
          <a:xfrm>
            <a:off x="5867400" y="1828800"/>
            <a:ext cx="3048000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7425" y="2006600"/>
            <a:ext cx="250825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Diagnosis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by specialist 1</a:t>
            </a:r>
          </a:p>
        </p:txBody>
      </p:sp>
      <p:sp>
        <p:nvSpPr>
          <p:cNvPr id="24" name="Right Arrow 23"/>
          <p:cNvSpPr/>
          <p:nvPr/>
        </p:nvSpPr>
        <p:spPr>
          <a:xfrm rot="20260370">
            <a:off x="2954338" y="4227513"/>
            <a:ext cx="3536950" cy="609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Send record 1</a:t>
            </a:r>
          </a:p>
        </p:txBody>
      </p:sp>
      <p:sp>
        <p:nvSpPr>
          <p:cNvPr id="53" name="Oval 52"/>
          <p:cNvSpPr/>
          <p:nvPr/>
        </p:nvSpPr>
        <p:spPr>
          <a:xfrm>
            <a:off x="609600" y="46482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0600" y="4953000"/>
            <a:ext cx="21748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X-ray added</a:t>
            </a:r>
          </a:p>
        </p:txBody>
      </p:sp>
      <p:sp>
        <p:nvSpPr>
          <p:cNvPr id="106510" name="TextBox 20"/>
          <p:cNvSpPr txBox="1">
            <a:spLocks noChangeArrowheads="1"/>
          </p:cNvSpPr>
          <p:nvPr/>
        </p:nvSpPr>
        <p:spPr bwMode="auto">
          <a:xfrm>
            <a:off x="6400800" y="30845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6</a:t>
            </a:r>
          </a:p>
        </p:txBody>
      </p:sp>
      <p:sp>
        <p:nvSpPr>
          <p:cNvPr id="106511" name="TextBox 30"/>
          <p:cNvSpPr txBox="1">
            <a:spLocks noChangeArrowheads="1"/>
          </p:cNvSpPr>
          <p:nvPr/>
        </p:nvSpPr>
        <p:spPr bwMode="auto">
          <a:xfrm>
            <a:off x="6299200" y="55991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2</a:t>
            </a:r>
          </a:p>
        </p:txBody>
      </p:sp>
      <p:sp>
        <p:nvSpPr>
          <p:cNvPr id="106512" name="TextBox 34"/>
          <p:cNvSpPr txBox="1">
            <a:spLocks noChangeArrowheads="1"/>
          </p:cNvSpPr>
          <p:nvPr/>
        </p:nvSpPr>
        <p:spPr bwMode="auto">
          <a:xfrm>
            <a:off x="1066800" y="1066800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  <p:sp>
        <p:nvSpPr>
          <p:cNvPr id="106513" name="TextBox 35"/>
          <p:cNvSpPr txBox="1">
            <a:spLocks noChangeArrowheads="1"/>
          </p:cNvSpPr>
          <p:nvPr/>
        </p:nvSpPr>
        <p:spPr bwMode="auto">
          <a:xfrm>
            <a:off x="965200" y="5599113"/>
            <a:ext cx="193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ill Sans MT" charset="0"/>
              </a:rPr>
              <a:t>Diagnosis: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6A6C7-9B31-4379-A3ED-6C37DC3A198B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Approaches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mtClean="0"/>
              <a:t>While useful, past approaches were not semantically justified</a:t>
            </a:r>
          </a:p>
          <a:p>
            <a:pPr lvl="1"/>
            <a:r>
              <a:rPr lang="en-US" smtClean="0"/>
              <a:t>Labeling actions</a:t>
            </a:r>
          </a:p>
          <a:p>
            <a:pPr lvl="1"/>
            <a:r>
              <a:rPr lang="en-US" smtClean="0"/>
              <a:t>Labeling sequences of actions</a:t>
            </a:r>
          </a:p>
          <a:p>
            <a:pPr lvl="1"/>
            <a:r>
              <a:rPr lang="en-US" smtClean="0"/>
              <a:t>Labeling agent roles</a:t>
            </a:r>
          </a:p>
          <a:p>
            <a:pPr lvl="1"/>
            <a:r>
              <a:rPr lang="en-US" smtClean="0"/>
              <a:t>Labeling code</a:t>
            </a:r>
          </a:p>
          <a:p>
            <a:r>
              <a:rPr lang="en-US" smtClean="0"/>
              <a:t>Our work provides a semantic foundation for these approaches</a:t>
            </a:r>
          </a:p>
          <a:p>
            <a:pPr lvl="1"/>
            <a:r>
              <a:rPr lang="en-US" smtClean="0"/>
              <a:t>Shows the limitations of each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E643-F47B-41D0-AC73-56D4A674227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095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109570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Automated support for construction of environment models (e.g., via machine learning) </a:t>
            </a:r>
          </a:p>
          <a:p>
            <a:r>
              <a:rPr lang="en-US" smtClean="0"/>
              <a:t>Alternative models of planning </a:t>
            </a:r>
          </a:p>
          <a:p>
            <a:r>
              <a:rPr lang="en-US" smtClean="0"/>
              <a:t>Case study with real audit logs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64F97-3A00-4E85-9849-DA21DF45FDFC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Audit Approach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524000"/>
            <a:ext cx="152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Box 11"/>
          <p:cNvSpPr txBox="1">
            <a:spLocks noChangeArrowheads="1"/>
          </p:cNvSpPr>
          <p:nvPr/>
        </p:nvSpPr>
        <p:spPr bwMode="auto">
          <a:xfrm>
            <a:off x="3429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Privacy Policy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" y="1371600"/>
            <a:ext cx="1828800" cy="1143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05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4191000"/>
            <a:ext cx="207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1500" y="3886200"/>
            <a:ext cx="2286000" cy="1524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599" name="TextBox 11"/>
          <p:cNvSpPr txBox="1">
            <a:spLocks noChangeArrowheads="1"/>
          </p:cNvSpPr>
          <p:nvPr/>
        </p:nvSpPr>
        <p:spPr bwMode="auto">
          <a:xfrm>
            <a:off x="342900" y="5486400"/>
            <a:ext cx="247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Computer-readable </a:t>
            </a:r>
          </a:p>
          <a:p>
            <a:pPr algn="ctr"/>
            <a:r>
              <a:rPr lang="en-US" sz="2000">
                <a:latin typeface="Gill Sans MT" charset="0"/>
              </a:rPr>
              <a:t>privacy policy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485900" y="3048000"/>
            <a:ext cx="3048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01" name="TextBox 11"/>
          <p:cNvSpPr txBox="1">
            <a:spLocks noChangeArrowheads="1"/>
          </p:cNvSpPr>
          <p:nvPr/>
        </p:nvSpPr>
        <p:spPr bwMode="auto">
          <a:xfrm>
            <a:off x="2933700" y="2286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Organizational audit log</a:t>
            </a:r>
          </a:p>
        </p:txBody>
      </p:sp>
      <p:pic>
        <p:nvPicPr>
          <p:cNvPr id="110602" name="Picture 6" descr="http://www.americanrivermedical.com/images/gallery/lockview-temp-lo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1219200"/>
            <a:ext cx="1222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AutoShape 8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110604" name="AutoShape 10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110605" name="AutoShape 12" descr="data:image/jpg;base64,/9j/4AAQSkZJRgABAQAAAQABAAD/2wCEAAkGBhMPEA8OEhAQDxAPEA8QDxcQEBAPEBAWFBAVFRQQEhUXHSYgFxkmGRQUIC8gIycrLCwtFR4xNTAqNSYrLCkBCQoKDgwOGg8PGjAgHyUsLC0qLCwsLy8qLCwwMCwsLCopKi0sLCwsLykvLCwpKS0sLSwpLCwsLCksLC0pLCwsLP/AABEIAMwAzAMBIgACEQEDEQH/xAAcAAEAAgMBAQEAAAAAAAAAAAAAAwUBBAYCBwj/xABAEAACAQIEAgUJBQYGAwAAAAAAAQIDEQQFITEScQZBUWGREyIyM0KBobHRB1JygsEVI2Ky4fAUQ5Ki4vEkRML/xAAaAQEAAwADAAAAAAAAAAAAAAAAAwQFAQIG/8QAJhEBAAICAgICAgEFAAAAAAAAAAECAxEEIRIxIjJBURQTFSORwf/aAAwDAQACEQMRAD8A+4gAAAAAAAAAAAAAAAAAAAAAAAAAAAAAAAAAAAAAAAAAAAeZVEt2B6BDUxcYq7aS7W1FeLNKtn9KPtxfJOXyAswUFTpLHq43yil82QS6Qt7KfikB0wOWedyf3v8AX/Qx+1qn3pL8wHVA5eObVltK/O30JIZ7WW8Iy8P0aA6QFHT6UJespzh32dvF6fE38PnNKptNL8Wnx2A3QYTMgAAAAAAAAAAAAAAgxGMjDfVvZLchzPMPJJJW45XtfZJbyZyeLxzm2k3Z7vrlz7u4C5xnSJLRavsi/nL6FTWzmpLZ8C/h38XqaJkDMpuTu22+1u7CQSPaiAUT3GJmMSSMQEYkkYmYxJYxAxGJLGJmMSWMQMRiYlgoS3ir9q0fiiaMSWMQNelQnT9XUa7pao38NnOqjVj5OXb7D+h4jEzKkpKzV0BapgpsNXeHkoN3pSdot+w/oXIAAAAAAAAAAAcnntZupV7nGC5WuU5c5xTvVqL7z8GtioceoDFj0kEiSMQMKJJGJmMSSMQMRiSxiZjEljEDEYEsYmYxJYxAxGJJGJmMSSMQEYkkYhRPaQBI9JAyBBjaalTmn2N+BuZZVcqNOT34beGn6FZmmK4YOPXLTkutm/kvqKfJ/wAzA3gAAAAAAAAABzOa+sqcyqk09Ho+plrmvrKnNlHiAJuA9xiQYWV9OosVl02rxal3MCKMSWMTxJTh6VNrl/Wx7hiI965xa+OwEsYksYnmnJPZp+9E8YgYjEljEzGJJGIGIxJFEzGJIqb7APKR6DR4nU7F4gezUxOOUdI6v4I81W3u/oatUDSxE2223ds6XJfUU+T/AJmczWOmyX1FPk/5mBvAAAAAAAAAADmc1Vqk+d/gUeILbNKlqtW+3Gvdp/0VOIA9YPc6bAbHM4Pc6bAbATYnYqakdS2xOxVVNwPKiianEjiSwA2KZsQNembMAJono8xPQHiRDMmkQzA15mrWNqZq1gNGsdLksbUafK/i2/1OedByUnsoptv9Dosl9RT/AA//AEwN4AAAAAAAAAActm8P3tR7ptp8imq0Gu9dReZr6ypzKiVfh0eqA8YTc6fAbHNpJ6o28LjJw9GV12S1/qBe4nYq6m57eauS86H+l/UhlVT7fAD3EmgQRkTQYGxTNmBrQZsQYE8T0Rqol1rxDrx7f1AzIhmU+Y9LqcE1ShPEyuo/u7KnduyTqPTwv7ipxHSDEyV2lh1/DRlVa/Pdx+BLXDe34Q2z0r+XTTPEcLxb7HI/tKrK/Di6kmr+j5GPyhsc/wBIOmWYYVRtPig734o05xfdeMYtEn8a6P8AlUfRcwxCS8nHZelbbkXWS+op8n/Mz4/kH2iyxE1Sq0Ip29KnNRv+Wb15XPq3RrM6VWjGMJpzgnxxfmzjdt6xeqIr47U9wmplrf1K4ABGkAAAAAAAAczmnrKn4mUeILvNJLylS3VKz8CkxAGcHuXdPK4VF1p9xS4Pc6bAbAaFXKZw9Gpdd+vz+pAnNbqL8V9S8xOxVVNwMQqdsX7mn9CaCj2fAiiSwAnjTRLGiu4jpmxHTXRJb32XeBDi61OhTlVqSjCEFdt/BLtfccxXxdTGayTpUbvhpJ2c11Os1v28O3bcrMbmn7SxDnd/4TDy4aEfZqzW9Z9q7O7mX2CpXNDBhiI8rMzk8ifrX018XUjQpupJNqOiSXw7jOBq1KkI1vIpU5NbOTqJXs3wl+sFGceCSuna/uaf6E7hGnFacMVolGLsuSSJZzR6iFGJme3znOc5hDF04OLgopxlJrhbv2rs+JSdMMzjwRpRcailaUmtbWvpfqOr+0TKY1IRxEI3a0nKOq7Fd9p80r4ct0pFqxaEU5NW1LXzHG026To0/JOCtLVvid9zqMNnNSCoyalGdlKE4S0lpquJap/2zkatE3cBm8oqNHhTjfs13T8VbfvZFeixTI+49Gul3lmqFZpVG7U5eiqn8LXVL4Pu2OoPidXExSUm+FSel7q3Xr2czv8AoB0yhj6c6LnxV8PZTbavUg/Rqc+p9/Mzc2Lx7hp4M3l8bOtABWWwAAAAByebJqrVtrd352WqKerO+pe5qv3k+6WhU1aClqtH1r6AeMHudNgNjmqC4XqdHltaMlo0/n4AbGJ2KqpuWmJ2KupuAiSwIok0AJ6Zy/2mdIP8LhFRjLhqYyfkYtbxh/mS8NPzdx1ED419rGZeVzSlQv5uHp042/in57fg4+BLir5WQ5reNXU5NSjCnThH0VFW7763+J1OX9RyNPGRpQ45O0Uor4f0LfI+kFKtdRbvFN27bJt29yZqxHxYWX26514wi5SaSRRY3pYnxRhBSi04vi1T7zncwz2deTje0E3ZLY8U3oWcXBrEeV+5ZefmXj40nTVxs5STjxPhetr6FDisMdJWiVeLpGhMRMIMV5c1iKJqRfBJS7HcucTSKyvTKWSrTx3X7lHGxUEpbpzfVHt59RuZDlv7PxsMbSk1CKaqQ1fHBpcUe/TVd6Rr9GKDhSlJ+01bt0v9S0lIzr120sdtal9jhNSSkmmmk01s09meii6FYvymCo3d3T4qLv8AwScY/wC3hL0y5jU6bFZ3GwAHDkMNmTxUegHN5o/3k+bKWtKz00LjH+lLmymxAElGrxaPcmlTcdXF80a+D3OmwK0Ap4Y17eUa7p/8iVNvXR8izxWDg16K9yt8iqlhYp6K3LR+KAljfsJYPuZDCLXtS8b/ADNiEn2gSxqdzPgPTivfN8XN+zXt7opJfI/QEGfBPtHwrhmuL09OUKi/PCMv1LXG7tKryvrDo3TjjKcOGdo6cXd/dv76s5HQjSrThGs4NJqEpRspXVmpdl0+85Xo/mcqElbWL0aex0+ZJS8nUhG3FFNtbPl3rY1scd6Ymaet/puug4TlF6tPWzT/AOzZpzNLA4ypGMoK/DP0u/mTQmatImY7YeWI302pM0cSid1DXryO0VdKdSqsVErK8C4rQK/EQK2Sq/juvsrnejDuuiScityXGrh8k9He61tfTb4EuYZjCivOabbtZPXmZlq6a1J2+l/ZzO+HrLsrv40oM6w5T7OIf+JKe3lK0pL3QjH9GdWZGX7y28X0gABGkDzNaHoAc5mtCzcurrKDEHcYrDKSOYzLJ5Ru4q67Ov3AaGD3OmwGxzWEjaVnozpcBsBNidiqqblpidirqbgIksCKJLADYpny37ZcnarYfFpebUg6M+6UHePwl8D6lTNHpRkKx2Eq4d24muKk37NSOsX81ykyXDfwvEyhzU86TEPgOGidb0dqzk1S4nwNrit2dfwObjhpU5ShJOM4ScZJ7pp2afvOp6LVlGTT04lZeKsv77j0nhHht5qbfPTrqdOOnmR0VlonZdliPEZfCS0XC/e0+53PUZEikR13HotqepUeIwU4atO3ufuujTkjp6sVKLi+tf2ysrZTro1bnb4FzHyPxdn5OPMd0UdWJoYiJd43ASpq729zKfEImma3jcI67pOpU+IutVoVleUpSWrbvpu37i2xMTo/sv6LPF4xYicb0cK1N32lU3pw8fO/L3ozuTqlZtLX4u72isPsHRjLXhsJh6EtZwpx8ptrOXnT/wBzfgWgB5qZ3O3p4jUaAAcOQAACGrQTJgBUYnKk9baniknT0auu4uWjxKimBVVsQmuzmrFfU3L+eCT6jXnlifUBURJoG3LKzz+zmutgeYGzAhWDn2/I9LDz+8/BAcX9oPQp1b42hG9RL9/CK1qJf5ke2SW660u7XgsHKzTR9zWFn9+Xjb5HLdIugCqXrUbU6ru5Rfq6jbu2/uy318e01eHzYx/DJ6/bG5/AnJ/kxe/1+1Hl+OU4pX85JLXr/qbymc7ToSo1FCpGVOW1pK1/wvaXuL5s05ivus7hiVtfuLxqYS8Y4iCdVR3dvmaVTMXd208NOTsc1pNvTpfNWn2lBmuIcpNdSbS8bfpcpa6LCvLrbSXfokZw2TzrO9nCH3pJq/4Y7v4IsXyUwU+U6VsNMvJyfCN/8VOX5NUxdaNCmleXpN+jCPXOT7PmfcujuT0sHh6eHpbRXnSsk6kn6U5d7OIyzBRw8eGmrXs5PeUnbds6rJa83vex5rlcqc9uuoex4fEjj177s6ABApr4AAAAAAAAAAAAAWMWMgDHCOEyAMWDjcyAK3G5LTqpqUYyT3UkpJ+5lNX6Ew9hzp/gnJLwd0dWDtW9q+p06Xx1v9o24Gr0Cm//AGKnvhSf6HiPQF+1Vqy5KnD5RPoNjFif+Xm1rylV/t/G3v8Apx/pxeG6Fwg01BOS9qV5yXJvb3WLCn0dfWdJYyV5tNp3M7W60rSNVjUKahkMVuWdDCqGyJgcOw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110606" name="Picture 14" descr="http://test.ical.ly/wp-content/uploads/2010/08/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300" y="91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7" name="AutoShape 16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110608" name="AutoShape 18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110609" name="AutoShape 20" descr="data:image/jpg;base64,/9j/4AAQSkZJRgABAQAAAQABAAD/2wCEAAkGBhQSERQTExQWFRQUFx0XFxgXFxwXHhcXGBoVGBgYFxgXHicfGBkjGhoXIC8gIycpLCwsFh4xNTAqNSYrLCkBCQoKDgwOGg8PGikkHyQpKSosKSwsLCwsLCwsKSwsLCwpKSwpKSwsLCwpLCwpLCwsLCwpLCwpLCwsLCwpLCwsLP/AABEIAMwA9wMBIgACEQEDEQH/xAAcAAABBQEBAQAAAAAAAAAAAAAGAQIDBAUHAAj/xABJEAACAQIEAwUEBQsBBgYDAQABAhEDIQAEEjEFIkEGE1FhcSMygZFCUnKhsQcUJDNic6KywdHwFUNTkrPC4SU0VGOCg5PD8Rb/xAAZAQADAQEBAAAAAAAAAAAAAAABAgMEAAX/xAAsEQACAgEDAwMDBAMBAAAAAAAAAQIRIQMSMTJBcRNRgQQi8GGRscEjQqEU/9oADAMBAAIRAxEAPwDqWQPsaX7tP5VxMWxDkf1VL92n8oxJiBtjwenCY9hDg0EaThZwhGPYIBdeHa8R4jp5ymahph1NQQSsiQDB29CD8cdRxZ14TXilw7OmoCSV2BgAiJLiDJM+7+OLU4KpnPA8vhNeGzj04IB4fDWzQBgsoJ6EgH5HA92h7Utlq1GkqBw4JYknl97Tt4kTfcA+GMdOJ1KzZuQFAWm7KAjC9MqxLMZiUFgLR53SU0sDrTdWH2vDtWIaJ5RNjAkTMGNp6+uJRhyQs4ZXzS01LuYVRJNzA9Bc4fgR4x2oFShmUUAFHak2plIChZJYGIBhh8yNsBtJZGjFydIIeG8ZFU6SNLRqAmZXlkyBFiYxo6sBnZHN03qU3TuQ1SkdS0VBFghA1jddzPiI64MsCLtAkkngcrYdqw1cOGHFFDYknEeHA44A4thRhhw5McAeDhRhgGFxwB+PYTDscKKMJhQMexwrMfJp7OmP2F/lXEmnC5YezT7C/wAow4jEjVHgiIwkYewwhGGGI2GIzmU193qXWRqCahqi99O8WN/I4z+1HGTlaBqrTaoQQIEwJMamI2Xp6kY5Nme01Q1HrEBC9QVNTE8pDBwitvpi0eE4EpbSkIOVnajjnnEuNGhxSrVCFysKqnlJJpIpgxt4Hr8cU8z25ztRQqlVNQDS1OmynxJp+9qHn4Ywu5YnQ6ktIY2bWSCGEgqI6E28PHCSlfA8IVdnQx2qp0MrTrFTUJQBVQ8zsraWmbKRLE6o2O84I8jm1rU1qJJVhItt4g+YMj1GOKcXpuxDIy0mJjU+rYTCgaQJuehw/LNmEUA1Eb7TOJ9AoAF8CEqVAlp28Hbip8D8sCvFe2L0qhXuKq6SgKlNR5z0NNiObYHxBwAnOVTYml/+Wst/TF6lxD9FroWUVahQoAXcezLEy55hP3YZzOjp0XOJ8bGfNQUKFfXVARSJ5Xphy5hSJOnRbwQHE/DuGVUfMgZZUFVUYCu7ezUtVRQoBZjJDGCAeUGbxgGymUzCAlHVSfCo0H129J3wRrmapphtc1jYrrhQATAWoGkje2m3xwkqCovgMM5m8zTrU6OuipSkDopuyrpDAXQ3kADa0HBFV4sKE986uwglKSHUq3vpLFiJG8DHH2bNvVDQogmXVwzExA5nuD0N9sba1g4dqquKgpEIe9163kRJLWAE2MC5w25oX07wE6/lASAWR3Q02ZjSRjGmSzAmIRVBkm4OBuvxzvVR6eWrvSXvCzBSiQH1Dm6aUsdpIPnizx59WToU6U6hTdGWnU06Q4axMgsJ0yNjN8DGUpZ6mQi6+5Y8ytU5VmJ5QxBG5Kxck469yyFRceDoHAszWSglKjllpFaExVYhjABLCNmJIOkm0gSIs/sXnszVphlZSjU0cPVJJOoHojnmN5mLjrgX4m+bRS1Cq9ZhKgSaeoWggl4C2FvIYqcMzOaphYSvSlNLCk5GggmDb31A6D60yMCNpIDhydcGZampasym4A0KRv4yxnF0ON+n99scoq8SqOQGzNdEnmWpVDMBFokWYNe42tbfDKPaNmCio1eqRPeKweuoIkA0n7sLcebe95XpvYnovFnWaVdWLAGSphvIwDB+BGJgccSo8Wq0mWolTMMXMMEIVrzJ1PqUxEmRcHpjRp9oMyaZ11q5OokTUWf2Z0Wt5eE47f7geg7pHXGYAEnYCT8MVOD8Xp5mkKtKdJMcwg2g7ehGOU0+0+eR1NTOBkZoZOSe7KkHTKKWYGI6eOFynF2p0q1BHqd1Wp6EQUqgFN9u8VyLyIGmYsL4O8X0nR2KlXVvdYMB4EH8MPBxyHsp2y7qrUpoDVdbOCINyJjSzTERfaYx1Xh+b72mr6WTV9FrEXIvhouyc9PaWjhRhow4YYkPGPYUY9gCGZRHIv2R+Aw44bSPKvoPwGHTiZrXA1hhCMKThCcEJGy4Bu0PBKK0KjijTDDNxIUAgaha3Sem2DsjA9x6lOUrT/6if4sR1uF+diunyb1Rb+kgeXp4YEqGZC8Uq1IqXp6bU6hNlpTyhdWm28Rt4jBe+59cAfEVNTiENSmR7jU0qEQiwYFUD4hpvti0uxOHfwN7ZZgP3B5rVx7yslocGO8Ak32F8D/aSk359TqmUXXppmzAt01BtLC02gwR5ydXjeXCin7PT7SP1TU5u9pFVgdtrHzteHtRRZTl20ssV13XMINiN6rMOv0em8iMZ6+9v9DReEjPzx7zu6desC1JzT0kODT9uoktpCWDF7H3VA6jGxx7LUaxeo+dyxYpDBVEuE1MoUd5IYEmNMTYYx+Iq/fGNYArNEHNACM1SNtJ7pb39mCZgn2mkYIeJcRdabe2cGP/AFebH3Pl/wC2Lx4ISbTx+oGvl6NbU1V01SpjkXVITqSdiSIt7g8baTcTDpm3LgkgBwO6DMAo0mnFMaD0tud5xj53iBBbTUY6tHuZgH6KD/dqtoUdCNIFwCcUKfEarUGQs4SnBVdKddSxLQ7CGayBt5jE2iql7oIqfEgXZe5NXnV+8JpKOVWCrIRVCkBjsTyyTjVoZqk9OsESlApkkyGZJK86sFkESAANp8ZwJCgAA2pC2hFu1LqnRI1R5gbxqM4IqeRdlPslMBdsvRa0gyXWoPPYA233xzRykkZVPPaXZE5jRUldSK4h4DNUZlKsQSNMiRJ8sWs72czi927VTS31AFVLai0aqJdNNgYCrIG4BBhtfhr8ymmijuyQQiBveA1BRU1L7wGomL36HGf2oYrUCqApJJKijVoFAYjkqVCNMho0+LSfBkrQrlTLdKm1Sr3dLMVtbutNVgtDkDclrg3M2AnyxoZFH/OKNFqtRmAZWRQU71g7KXDkkcrQIB+jM+IzTU97R0qDqAMLTqOSWR/oOw1mRPIYtaQDje4OCubyepSsMRcOkTqtDz3RMiwkH44V4Vj77dFZaubNbu1Yc2h0UxpKMH08wJMMKbnYEeWxPm7DFaLH84ZqiqSJUaZAJiBBjbrjn+R0rm3GpAVKbtVWCO9kSQQkAjlXlAI0+80dGq8XlWAq0zIIgZ+mdx0D0hh41b8EZzkkvkBuPfnlHLJWXTzgEES+kddQZQAI64vnhuZegtXvKbIxKhgCG1AGxVkAERc3HqME/H6f/hzC96JFsDvZPiJq5Siq69BrOQAKIQAWaB+sm5Em0i3lGMriW3U0We1nZ+ll+Gmupbvw6aGLnmbvQICA6GldRgg7T0xl9nMglIIrUx35Gtn0hiWYkwGgkeEAxM4Z+UPtE8Nl2INKnocSunS5up70NJ94jSFNiZPTG7wzhJLB2do0ggFQjahqOqBsCTMeQ2k4M3hAhy9wWdlezeXy6mtQTS9dQXOpjJJLGzGBzE7YIhinwmlpo01+qii5k2AFydz54ujGtcGKXI4Ydhgw4YJNjxj2EGPYApm0I0LH1R+Ax5sR5Z5RDESqmPCwtiQnEzWhAcenCThJwUE8TjB4w/6LmPKsfxxuk4H+Ln9GzX70/jjP9T0r87MrpdX7fybz7nHP+P6F4jBCwyzfuANTIJP6QNBJ0/aN74PzgD7R1VTiaM792ppe9Ki+itCkurKASAJI640MnHv4MnjJAVCFA9p0Sje72nLPJ9CNPntPu0NDStI92U9st+4NOYE+8lZwY3sBG99sZ/aPMoyDSUY950bLuYmr0oqjxcXPLe+6xJx8p3aFFSTVWStPK3sdzlqmo3ncAWkGbHO1l+DReERcSX27nQT7Z+buat4zCf7TvAhPTkURMGXIIJeNZxhSYamHl3nEV/hZfxOA3jFEfnFVu7uatSW7iZIqpPtO9BMbWURqKmWJIJ+NUnWi3LVF+tHiadfA1Sv3/PFoq0Z5PPywR4nmwzEh+qb1nqTAHVkA26FbeYBxkZee7q2HujoOhmRrOs//AF3+GLXH6xLGXk6afvVK5MQBHtwGjbpAAkGBGMnJkd3VHKZTbWg6jYVQWPpTIbHJBcshNxTN8qLqJmmjfrlMwhA5ESSRe5JYXkTBF7IZQmmWNIEaVEnLTDWiCtQMDdd7m3xxOMO3dpdj7NAZqKbhGN+QEgSbHmE9cauQot3LHuhZBc0EMDaZWqGBudgTYbSYDVHRYiPFRkhRFM27pbQwuVpnUDuNRMb2M2zu1GX0tSJoCnIlvYVKYvEBu+YqfGadvGcOyrE12EWFMmBSNhIAOmi+pT+1JEnY7ip2joVBUVjTanIB0mjUQKehBqsSx81MeuOigSY6pTDtR91pVZGh6nR7FakXnpTt4dcb3CoGYyQBEhogMRp55jQw9l6XmZ8sDtXMXoHUGKqu5qnTAe0Oo0+lM/Z3ON3hmbLV8iNSmKkQGDaZebK6yk7wWad7DCvpHT+4YufBzhIeBYGK5EQa/LzD2cT7uy6p/wBpbpbV6riz12EdK+RqfzrOOUU8yRmm5tjA9uloqZiwlZQXJ0tJGok2dY6e3D3a/c1W9crkKn8rg4ePL8InPheX/JN2mfTw5j07o/55+mATsVw2pSNKQWpGKiVO6iXglwSALc496Y0j0wc9pzPDW/dN5/RnbAl2TA7nKsVUEqAToqqZCJHOPZ1N/dABHWxxn0+llX1L5Mnt9QY5l2WUYUVIcLpk7Q1ZiFUAdN7+mDvhNRdI0iBH1St5IJhr74Be3cHMsCZBorCgMzKQTzBDFMzccx/7mnCCAguCCOjE/Pw9MDU4RSCyzoGSPInoMWRitw/9WvpiyMbo8IwS5HYcuGjHpwRGSDCYRTj2AKzFyNSaVM+KIf4RiYnFPhj+xpfu0/kXFmcTNaHasIDhurHpwxzFnGDxY/o+b8nJ+4HG7jB4v+ozf2v+hTjN9T0r87Mro9X7fyb+APtPI4nS0sVJpi470HauDehz/L42nBzTNh6D8Mc87VO54hS1IWuAq6LlR3sECnW1N1M6kNvdtzaHwShy/DMPtWxNK764q2Bqs5nVXE6K6Le2+qb3BJaG9oXBoJzox71ZHe5dyLG5CUkePMkjymDh3aYlaLalqIBUI5vzgL71a0V9VOdxvNjedUu41n9WWALsYdWhq1Ro5SJC1aIA9dR9OuIvqL/6ox+O0wM1WshPePfTQndPrHvbbX2uBNzgo43wthRY9yVAIuMoVG/1qebKfd6YFu0eZjMVhIU6zbVSBPIscjL3npzHeF8cEfGcuDQYikn2lyuTJ3H08tmCfkt/LFI8EJc/LA/jdN9RWGEIhiMysAxcrULEA+MwZlQMZtAFUqjVGpLc5TV5Q6nX6AqfPGjxikQCO702XajUUbqCdOtkM3vIJ8jAOblmYd6A2gFTqA1p3iyJSNDauvvQPwwex1KybO1JRBayKJ9mSOV7FioYD9kzHUzGNnKUwcuxCgwgv3WXY+oZXFQH7IPnjEzdQsKbFhZFUgsNWzbCBAHgdpAvII18i4anGnUdHWll6lwFbfVqC7Enbxtqxz7HIrcOP6Tp0ydBI9m5K3F9FGoHn9qTG0XJxFxJv1RCadQDStOrSBsZhqjOXAkgMANtjOPZSkrZoqQCQPdFHWJ1dKdBgQP2lJ8Iw2vpEBkW5S7pVptpMiFhmLrHXwMAHYFCyJqucYnLA1IIVbmrXhSA/Vl9nubU535dzjSyOZL1siGbWRViO8Sru/1IFRZ/bMtPgcZBzAijLiI276ooAGoARUBCW8DHNYi+NXh9XnyUGQKu3eU6mmXvyKO8pj7W/SJxN9LKrqK3EK2nN1L+6xFjTMRUqzJAkQSfev48oXHShkJWTlRcC54SH++hWk45fxxyM1UM2DMZOj/eVL6lEi/Vr2j3QMdHp8PXSpNBByi7cJzC9N9dCpB9Yw0f6E1P7Zq9oTPDH/dN/KeuBHsrWHd0RquNMgVnJKlae6MO7jzU6mmDbBXxp/8Awtx/7LfyHAh2WzXs6ahrgqSnfhmANOnc5aIQXPtVMm6xjNpdLLvlGf24rfpRE70LqSGDiW2omNZHjO21xgr4Tmyaa2ZhpW+qmQOvRpA8txgS7d1f0iCYDULcwALA1DzqpFRlgm6zEWBOxNwxiKVMnrTU+6B06HUZHmb4Op0ofT6pHUuHH2a+n9Ti1ilwk+yT0/qcXAcbI9KMEuWLjxwmPYYUeuFw1ThcdQrQO8IPsKP7qn/IuLROKvDLUaIG3dJ/IuLOJl1wLhcJj2CcLge4oPZ5sftf/rXBDgd4mbZsen/Lp4zfVdHz/TLaHV+e6N3LHkT7I/AY5l2sZP8AUaYaN+eTlWvqaNQYCmNxarzbXmI6bk29mn2F/lGAHt4p/wBQyrFtI0cp7zTGlmm/dtouY2aZvHTR2JR5/cHe0VEJRdlTSA/vBFQAFn/2lB3XwsEItYwBiTPufzNWl4LJE/nWmSpgguTTP/xGvwtIxF2grL3dTSUZtYurUiYm51ZZVrHfoseIjEeak5MHSblBq7t7k9Nfelj6aAx8QZGIPlfJdcfsU+09Y9/UEkfshiJmiL6FQrfaQ19hAlsbnG6iNQY+yckDb/T6h3EiaISt8h69cYXaesTXfeIU2FUiGoKJgHujI6iJjYLON/i/FVfLlTWDGFsa+Wq7RujUkq/I/PFIv7fglLq+QM4pTGloQCVAPs1A2UmNDlJAvcTbmviplhHfQYmmR9MTJFvZ79LPy+MEjF/iiKykqoMKL6UH1dmU6YudwY6+VCisGpAiVbbwtflMxt70rcTuDg3gNZJMwGKU+ZNKqo0yCfpDeIUAbgmOaRMnTp5RppQRIKHZKFW4WSYEOAL81o3vcYz6zk90OaNIG5NwWEnYJ6XHUG5xocNOpCvvHSbAUXawnZhrMeI93e9wSwJGdRfRW5tBABEMpYAgnYUyPSQ0+Pm7M5dQRYLdYGmpTImZIENqmQJJkgCBc4fRYfnARntMBTqqSZIgpTYfwmeh8cQVHIOgCBZra0De8NUazJP1ovsNJnBWRZIe9QqaJDjUIjTVYEETErUshkjpHkDJGpknlspqkxU+tSaOcfRQCot+rST0xnZly3crvptHea45pjSygDfZiR9+NHJm2TlY01LWp25h9X2i9ffnxGEl0jpfcZ/aJ4zdc7XY/RX6bCdS/iwkbRAx0bLBUQMQqcoMlOJZfoL60LJ8Vt1xzjtHbO1yZEu5nlSTqNwwmfU7bGd8dDyGdRKaEutPkU/+a4hlzsOpRqfxW3hbDRXHgSffybfE2H+mv+6b+Q+OA3ss7d3TU6oWorBQU0hhSp37pYqoYF3J0RaJwYZwg8MbrNJvP6Bv54DOzKAKkWGsQdKaZCUzAqD2xaY5GGjrMg4y6OIs0y5XkrdsrZkEA3onUbKAB3jA94OZTY7DpN8EXCH1UEMEBkG4INhuZuZ31dbHAv2z/wDMKYI00jzhdvfMFydKeUgmTi/wriIp5ajP0qcqF1EkeerrJv0va2OmriimnicjtHBv1Ken9Ti+MZnZ55y9M9SP6nGnjbDpR58+pnsLhMewwgq4XCDHsAVgzwNpy1A7TRp2/wDrTF8HFDgI/Rcv+4pf8tMaAGERdCzjwH+b4cFw4LggGRgc4mL5v0X/AJaYJyuBnizQ+aHiqfyJjN9V0FtDq/Pc2MmpNCnpIDd2sEjUAdK3IBEjykYBe1vCqpzuV1OjPVOlSBVpAQ6C+mqzL7wuhU+uD7g4/R6H7pP5Fxy/8o1dxxCVZx7NVUaWB1KGbVTJABEkGVO48sXfSJDMq8mb2uylRKNc1SxUVSp9s1USlREPLUUO1+pcGD5QcfM1oylMqgbvCoHJTBjoSyjXpOlhoZhMA9DietlatXK1KRZLFBThlAJ1DUDF9XvWO8COmLlTJinwqmLrXSrTplgxUlCXmCCJSdIn0xFO2vJZx2r4Rk9qKy9+ZglqdM7FpmgqnZgpuIMrNr2EEhz3H9WX0mtI0jlOafwH+zzWXj5PA6HEmc7LUaeWq1wgNRGpgawrDScsKhm0+/1nb54LMv2AptTp1EqGmzIralUqV1KDZqbqQL4pBusE5qN22cxq5YZhKjLT7xl0QVq0eUHUSdVNAAbRzTvsTi/2eo93SzavRrKGpAfWtqA9mABqN/dJ2m/TFuhws1Ms4pKSa2kiWJLAEaTJ8tZ3xip2LzKtKpWpki+lksbW0grpvtM/HE3K1TwV2NZWS5XFFqlNV0csKvfUqxVBcHSgASwmzWvvGMStxGs2oVKuunpIC0dCqDvHdELMQLgW6E3nc4V3hQKxquFqkjXLHStCqwPoW0RFjIjfAtQ4ZSqaaQNQZiBqBKadUSZ7zSbCTYtth4pLknO+xa4aNVQQxKhtjrqbECCiX6iwPUDzxBmnhrqLbcjAXJvsSZsJtttIk6WU7OZkMTp7wR9bvPuUgj54fX7MMtPWwJcwSoSshkkTzd0Ua3XULAx0GHUlfIkoyrgyq2ak0VMMo6ai/wBI2Ecq26MI67HGlk6ojLnY6zeFAEMv1ecQPr7bjrjOzyw3MG5Ty3LRfUdXIJEk7gbkYtPWXXS7oOyd5ANRKaNA7vc05LEEnfax8Y504hVqWROPD9Or+bkzCpN7GWPNbr16746LwziISlTAzAU6FsOJ1KJFh9CtTamD5KdPhbHNe0YP+o19VpbcqOsX5jceexGD7gvaOaaUhVqjSgFs9QRbACFpZlIX7IMCMdHhAny/IS5i/Dm+w9yZ+j4ix9cA3Z3vQ1MtSApFR7UBZ7yVHcmuvvjSNXdzBmY3ODcOG4e3mjeB+j4rY/C3hgF4A0UqLgDUx0EilUkrqPL3s90RP0I1idUxOM2lwzVLleSt2wcHMCdJmnAEEsJDXUGE3IuTMgAb4kpUi9OiJRVpUwhJqaoNjpaObWBuALEkTil2yf8ATKUaZ7onnggiHkaZEkiQBN5Ajxs8PraKdMaGYkED3B4kqFkaNImxiIjfD/6o6L/ySR0rhnbE01yNJUDDMO6KxlTFNgrHTFrsAPGJgYPgccI4PxhTmuHmuRTXLV3WBLc9Vg8OSBoYcotqBg3x3VWxeHBk1OR+PYTC4oSFXHseXfHscIwY7OD9Ey37il/ykxqAYz+z9srl4/3FL/lpjTXEi64PKmHhcKBh6jDAGhMCvFx7XNjwRD/AuCypUCgsxCqNyTAHqTYY5xxjtZQNbOaHVwURQQ6gEqAGIJPy8emIfU5hSLfT9YdcEvlqB8aVP+RcZnaLiLUa+W0xctPKCQJQHmN1kHpv8MDXCfyh/o9KlTCA06aISxLSVUKYHKNwYknGHxntX36tqcVGjkMKAk7kxGm1zN+XBeoqpHR0XdyIvykVtObqKFBqNVGnryilR5iNi2suokR7x8MDWWyC5pjrcIFrooR2imaUzVJbo0aYiJEmScScX4i3e0wiA1FQ9QFiHJM9YknxJxkUO9WpTmmGXUGMK0HVHLBuDYX3PpgRduyk0ktmToXHchS7mrV1MKwSkqKHiU7lm9z6Vwb4pcWz2YyqUWpVq6JURSr1aumm5NNHimVWAATEMZtjNz1Q1KtIvN1UaoY6QaTGIAIi8Xv9+BvKccYd0pGpVZVNhAYlvhJUbGdzgafSdOk8v8wbGXcp33ds1lphTrFgaiAgIGbSPeEyRb4YjXief0lhUYqLN3ogsDMsgmag3uPLGVwAk08xJO1Lfp7VWt5WPzxLxPtC9NKBpFBUWloJCJOnYSwHM4I3MnDOFugepUdzNar2hzbUFY1e8YOiamWIp6NWkjcw3xOMJKyVM07VZ1sXk0mI0gEqV5ittMj0ixxpU80WyQdjLMQSbC+kjpijwzNg1qh/Nu+RZDnSWa7MFhRspbSIvtPljkuQSeInqHAT3+pB3dP6BA1ne0g2Pmbj1x1N+H5B8vTNTOGi4ALPRJpSx35WQsw8uu+ABMug5hk+7fTJIqzYhT7rGSBaIHjGHLmKTUhGZqUn5Zb3ghJ08wMQCfGIjHbs5yFwVN8Fup3q06D/AJ8QKnvl0WoE3ggKCx6CN7/DGUeMVaq0p0O5qEVORZVZpgNyEHcmfh443Dw4uaS0m1OT3dwG7yojKlQjVGgC7GGIAmOmMbIvUrEBKQZg14BUELL1IM3imhbzg2thVHF0NJ08OseR/H+DD/UMwoaCdbTtcGlB/iJIGO0dieBpS4flqLKj6UgllBk6mJ94HrjknaLPrTz9ZmAYkMbyIWKYIt72onxtp88eP5WHKJT9soQ2FNinnzFWBZb7NPXD6cnSf6EtWMb5zZ0CqAMnUUCADUAHSLiAPDAz2b4Mr8G79SxqJVBHM2hrqINMsFkFzzxqtGxjG3k6pbJS1iwJbfrdvjJOKXC6eay2RqZd8lmIYh+8Gh1UKKW+hiYhJmLTjPoZ3UX1UlVvuIvBcvmstm2qITWSk60G5hD06ZMJsGcswEXkbdcY/ZbJmo9PWpUJSZWA5StQimpswsRLmSOnzv1OMChpqaEqalOlWYrJEmZHQASfLFPN1a9ahUejAYprphJBN4ZVB3bTMYbe3FIpsqUpWbvaDIUhQKKEbm7zYaoIAgxfSSqbjdR4Ym/JFWqipWRy2ge5qF32uGIlgAPG09Mc/wCzFRhVqU8wHDvS0gOGDHmXo4vAmMTJTqh2UVGRw0jSxBIAIUkrBCBiszbS4gjbDq4slJKccH0SDh+BD8n/ABhamWTVW1VKpZwpmw5SVWSZAkXm51RtgtBxqTtWYpKnQ9cex5d8ex1k2D/AkjLUBMxRpXHX2abY0lGMfgGaT82y8uv6mn9If7tPPGquaT66f8Q/viVosuCwow+MRLmk+un/ABD++HVKwKkK6gkGDIMGLGJvhrQrOW9sezPE8xn6poq5pEr3ZaogpqoRQSAxleYNI0zJnAbx7hObybaczRWG2PKyn/5IRfyMemOm8VqZvLU9VSoroSF9lXcEk+C1FMbH6XxwM1spSqGSlcTckaanz0sT92M2pqRTprJu0IScbvHgEMvx8BYalb9kkTv4zidOPUoGiUj0OLNfg1CtalnMuTedShW9DBBHyxTp9iMxJJanVpkH9W5YgwdJgrcTEjwnHfa1kdya4yRpWZqzBXWnKzyrBOoLyzIjVPnHhjT4jku4ok94XZSLtEwWUGNMR1F569cVuBcEJzSuzr7JV101MnXpCrOmwGoEwb8s7YrcVd6tauy6iNOhALzDqLR1LIxwvMqQU8N0LxMu6LFNVDhDoddWmEKrpUiJgncdcJR4AqqpMSLwLAmIkgECfPETVKgyaVApJpgSACIALU7xtY/w4b+fsRuCPtT+Iw6usCra3b9kS5jJRQqpTQSSkBJJMsSZG/TzwOcTyNUGmjjTPMqmJiSPoydwbHzwS5Tjj0ZgRO9p2nwPmcaOV7RKxpM4UBq2h2II5NJaPSb4ZSlHsJqacZLko0aSjLN38kJLMEgEk3AGqw974QdsZ/DuLUUqEUBWVqsI2oIQQJOrXvqJvaPhi4ubD5djqYs5TUTBEENYCemnaBtilwzgiUqqkOGv9JSt/K9z645VTsElJtUUv9UNRorKXYSFqFtgxlrXBJnwxE40JIKkalJDagr6WkCWAmBvB642uFZpGy6kU6Rb3WLqDHNuCIIaIv4eGLeY4DSN3mrHUtAHoJgD1b4YbekxXpOS5Bx+PezCaQxVncEEgKammw69Dcxv1tGmjH/T0qKxDLUA0LBka4JH0rCRvEHF7P5GiEUVmApopC92QTBaSCSJm5E2Eab4ZkcqtVT3KNoJldZKIJkEKF94eenxv1wHJNYOWnKLpvsN7bZlGzNRaYlwruWFpRkoaQJvIZWt54H+FdpHpHTCzI3ETvJY9Dtgx4jwslajZhl1lYL3QCQRZUN7xI63ERGBWtwFWRqorNUh1QDu4ZtQBBEtAHS+Dp1toXVjqRluR1ThGZ15JT9YTba4m2Brh/bvNVKoo06pWBzmrVZh0GlFUMWJk8oUz5QcbHCKy/mARXCskpNiV08u3j92Afsbwt+9appYqgfSSIBcnTHmbHbGfRqO5mjVuW1e4Xfm2WzaKgllQsBqBEFW0nUF1QuqN/Kd4xFk3SkopGQqmBzBgJPSBAWfhgQ7P5WuaiU3YAVEZom4ILXPVGLE+fN6YIMtVpslIJsYW1xGr+34YacKxyNpz3K+GbB4jSp1QndjNZggtRWrASgkAkgASSSZmb+Ai+fXq0aB0sHzFZuYJBSms390zKi8AauuJKoYVA6KgzDBkpCmpYvJLBH1b2VTqERDWIM4Fq75ujnEfNxrpFSTyvAImAKZgkC8SIIMxhopyWOxKUtjz7hFlc3nq9RAJpok6O7+iSCAQGiWE2k2gWx1LJdtSqKtahmCwUBnCo2pgBLaUa0mTAwBdluOVsw5Nak1Gm0im+lrsLhWLQosGMg/RMDBnS4LmKtPVSqrBJAL61Bt7ycpkSd9jGBFzTpI6fpyVtm1le22WZgvtFY7BqTrsJ3iNsexjZTsdmhVRqlWg4BOtufURpYAIpGlOaCfKcexW9T2Ms1pXiwc4c3sqX7tP5VxZ1HFPhzeypfu0/kXFhlnrjzm8s0LgkFXzx41vjis1sIH8Rjhih2hcnR5aj84+6Bgd4zn3ShUIaeUxPny2+J+7G1xut7RF8V++f7YHONsCoW0MyiPGXW23lhoK5Kzfe3Qx7AunZ2syhtKgtGlSwDHVcQu9x4xvjd4bwqqtILoNJgGZmP0pmBKyYgKIG3MfHGn2a4bUhnqAks5IBNhuCftNtIvBY77aHE6rOe5pU2KswSpV0nSsjnkqLQs2H9saZ6zctiMGj9NGC3si4fR/NMjqDe1zBBUxHM9kt4Kst8DhlbjL5OUXQVJ5SR7ulAvMZuwU38y1zOLNWmK1WWhqVHWii4DlgVJIIBUClHL/wC6PPFbPcEpVJQr5yN1n6vh6eQxLdFOpF1GTVw4XA6j23SnSQ1aYdSxJggBvojlFioKxa3KRhaFXheZlhl2QiJKB1ILTHuESTBMX2OAyrw4s1KiOZkDIdgJ72pBk2AuuNzI8Gq0O8FSqiKTqYLzcukqAWO0gwFgmxNhfFpacUrTaM0NSU51KKNHiGRyFIgpUruYPsy1tjYsVJF+gM4TjXZqmWWhSqWEOxLauaGUqvX6pveJPTHuEZLLVe8V5qOULoG5QFiDGgiSGN58vPEGV4PUKLSqsugszlllmJbb3vegAAEwLnfHJ1lsrW5uKiMyXZR1oMi1qRKwzkSVVVWqLmNzrBj18MLw/s3XVabMI0EFgWbUQCLwBFxFpn0jE/EdNI0qFKuVNfkctA0AC7MFMzpNl6+OM13ztZGFPvXpwSahgTYk81gLbgE+pw6beSb2w98GNlMvUSm5dSqMmpZEauZCCvUiBvtt442+H5XMCkGalUAN1hXgrAKkETuIxfyHEMznEqactTdVinBZaYUrNgs7wTtESb4Msjm2poqnJKoA2oZgQvWAtWB8iRhm75JRe1ra7Ry/iWeKMjMDJ16r3gDa8eI+WOn5ZRlcmJFqdPUyiBzG+kW+sdM38cYdbTW4kjRVp1VYFA6qSKYTU8lZW4BUG9n8Rja7SHVTFMsF1tqv9Wnznf8Aa0fLEtRrCLwttsEs32lTME94qbaCqsRsZgzedpveMWsrxeiAFAZUHRQCPhBEYq5D8nGYFQt3lKpTaSRSqrqBjlkOIJHWCcRZrshmASi5aq7EcrqVgW+kACZ62J3+VGorB0dR1bNxOK0wpVatrx3lNJ8tTGkZ+JOIMtmKdJmK1J1kFuomI1DwO20WUWw2tltC+2yjIYiVRlB2np+O+Mjij00VWVXieaYMA7QB5+eIpJ4NFUrwb+Z4uAuvlqBRLqklj59AAIJJvF+mADgvFVoVILcpYGDJGoje217GPD5a3D88fzkUtL03mULcp2nr1nVHTfG/U7N8PoVWzGYkN7y0lgoXsdQCG4Mg6ZAF7dA8Uo4fczajlKpQ7EZbMVUcZUBSTpJ7yShF+TlkwpYSNwxtbFLstwFqlDMagHqVW0KxNww0gb7XAM+AONFK2ugzUCaYqNMbkAMygHxid/KcbnYXhy0e9XUWYaTLXInUDA6TA+WFUsUh9SNffzgNKXZ6i/dGvXL902oU15KZYe5IILsFnq1+vhgn/P6f11+eBNamH68UWpXYxNN8sKkziE2dfnj2BrKHnX4/gcexRahNxAvhw9lT/dp/KuLAXDMpQhEXwRR8lA/picJjypYbNseCM08Q1aJ6YugYo8RzZTYb+Nh88cmEw+M7mTsB/X+/4YEuOZv2Y9RHlucFHEmLgFokmD4QYH/fAp2mIFNQJ9/7obbGnR6jVrtx0PgIuE8cZqJqE85CiPO8n56sN4Zxv2NQFgChJAMXJuzDrZQZJ+qPCMB/DeJaYU7eX+evzxJxNk1Agg+n+b4qtFKT/Uz/APpvTTXKD3JcRSpSR1Ghe7FrWJnV6mRJJxM2cytWlSploLEGq+oggmSQNwLgKDGxne+AfK8QPcrTUxa/iLtY/DFLNKIN/wDuPDCLQ+7keWv9i8Brm+yuXog16NdnNPmCNpbUw90SIMatPTFfivKndpNR2BUdSTIDOfEsRN9h5LgP4TnGSouokiRIk9GVtvVRjQ4txJi3eL0Nuoi0fAwcU9OSaTdkoa0NjklRt8I4FUy7v3ukueUENqAXdrwI6DyIw7jGcqLGiZbUTCyQBsoA2gf1wnB+0WqlrqtLmRJ3AVqjN6AyvywzIdsVos71KWvWVW3RAQzL8QBY+OFak5ZRWEoR07TIeG8KUU++fTUq1fdO4SmBc3F3YwJOwki5tZocQqUE5GPdlWUIfdhgRZdgZM26+uNI52nUqO5A0tcCLAG8R6EfLFvM0MjmCVTlCgCVJkmNyDInphd7vI3prbS5ZH+Ttf0PV1qVXY/wr+K43n4rRRwjVFDExG9/AkWB9cZuQ4QuWpIKVZiEltDFbqCSZgjqeg+WBPjHZTMZmoe6TXYO11XSWmy6iJO1he9hh1tm27Mj05QidMR+n+f5/bAP2szrVM3oAJSmAkyFAYgsSSbSSQgnqo9DLwqtm6NE6xUNRmAFlYWAUAxLEnTHpBkQcYtWqaeaao5ZkLsKmoctVHLzI+iZkjyPrPRhUrKW1FUZFLIJls0adR6hUCJQ6SGMe9pa0DVsTsLdMEjV8xl3Bp16mknSNTa7mRBBvY9ZwM8aQJmKy6mIHKCd2EDSCesCL9cb2SzArMhFlLiB9WCJm3l9+G1PdnaKVuIT5LtVnQYLI0TMqR94nC5vt+qicxl6NQGxgBt7XDCcRtTCwdQ8wfH4jbGLxrKiqaadDUncdEc/0+/GWNNm2emtuEaR7VcJr1FerRC1FiGBdGEbQQQMWanB+F5oyuYqoftqd/AMvkB8AMCGY4PR70kFlcgH3AUC+7aGBF46bnC5Clrp6mgCYHQADlGkD43xaqymzPGDbaf/AAPcr2IoqgWlmlaCSC1je2ysRPgYxZyHDVydZabMpbMTo0ksT3Slm1WECCIPicBlDIoBImbdSJA32It/bBJ2Tpq1VmMkop06mLRqIBIk2kYS8nakGoMLAhx6+FFTC68NgwkuSY61+P4HHsLlG51+P4HHsPHgSQO0hyj7I/AYkAxJRSVX7I/AYf3OMLWWa48EQGG1aQII8RGJu6OEKHHWMAGY7OZ2mCEdKqnoSAf4gOvnjI41k67Ki1aGnSSQRMEnoSJHyOOoMh8MRV1GkyLR0ufhiq1ad0c22qbwccfJubBFHSASPnNz8cV/zBovIPp/bB5xHMUySooi3V9Rb79sZ1SgpEMn3kfjjXHWfsRenpv3AxVjYmflhWR94JwbZPs1SqkzVFONg8NP8uGZzs3fStZKjE7oSD0tBET8cP68SS0McgMAwbw9emNL851DT4/4f7xggq9katISyEDxIkfFlsPjigeEySO7+K3w3qRY0Pp5x4M6kwURc3P3+GEzhlR6/wBDjRbhoTcOPD6X98OyuSY3Ugetj8hgprkOyaW1okObCUiZkgaIP1oH9DOMnISSqwIDap67Ab/AY2K3ApEtv4g/eemPUMgqCwJ8/wDPjgRpBnvk1fYkWuyqGl4XxawUkaoE4ys5xev+cGGZSSogGNgFU/hjVqljYTHqMNTJANqszR18PLBpXZ0t7pJm1mO1DZdqdSi4qhJB1LfVocMRaIgjpuTc740Mt+VinUgVKIabXUt9zavwwODeYAPjsfnhjWmFufTCelFlHKVhVU47wiuYq0EVjb3Qp+YKH7sXMjwrhqkNQraADIDMWE+WsCP+LAIUES0/jiXhmUWpUANtyd+gPhfCy0qXIYTblxk6RV4D3t6dWmw8p/6dWMbP9kcxqpFQp0MzNDK26svukgncjGS3DCrcjMokbNP80/4DiDM8fzOVqoi1XKvJuT0jpMHw2xnjHODbNziskvFODVldNVGoqhTLFSALrEnbGdpgaR0Yj7zjWzfaSvmqfcOQFJViQAJ0spgwB/8A0DGXnawAO1mafK5IHmb4dewE3VyJjUNvgfken+dMEfZfMe1YdNBJ2uZTf+2AH/V2NTTuLeuDXsvw2qx1g90kAG0sbgkGfQf5GOlGuSMtRSjJINEM4l14hNXEbVMKYC5k6vtF+P4HHsR5AHvF+P4HHsUjwJLkrZccq/ZX8BiWMNyy8q/ZH4DE4QYwvlmtcEYwunDguH6cAJAaYxG2V/w4tBcLpxwDLp8IRDKogPiAMSmn1i/jGNALj2jDUCwZzXZ81nmpUGnoFUC3mcP/AP8AL0RdS6sOqtB/DBH3Iww0BOKKwGCuSr0/czBPk6g/xC+M/OZ4hgtalQqk/Vu34EjBbUyikQdjiAZFKfugD/PHBSOAevl0Zh3lFqCdSutjf7RgfLFipwnKsJXMKfKqo/FdJ+44IuLZoooKxJMYzuH8Ep1Wd6mpiDtMD+GMUSH9SS7g3/oTu3sl7wDcq9rfbiPTCZjJ1UHMlRY+tTaP+JRGDVeAU0BZNSx4Mf63w2tQJX9ZUHo0T62vhk2H1vdI51SXWTJDR0GJTkwDuRN4x0vI8PpVEh6VNh+0gPj1It8MKew2VqN7jIR1R2H3ElfuxRSYN8O6OZnLHoZHmP7Yr5mV6fI4LuOdnadGrAZ2n62n/pUYyqfCKbNBBv4GPHD3XJVae+NwZgtVMb4tcCb9IUMYs24tMG3piznuCoqkgtb06z5Yn4Fw5FqahM6G3+GGlmLJQi1NWbT5ciD+G2BztHTnMUSfoqSY9bD1wW0F5Y6QDGMTtJkgCCCZg+Hj6Yywi1I26srgDT5siooXwM9TuMIaT1W0i51EhRfruTt1k+mL1HgyxIZwYNwRO+22Dzh3ZyjTRioPJG8HVNzrtzem2Ly+3gxvUtNvgG+FdmgAhOln1g6vBb7HrHNcdQIwZCwCiwFgBi0aAxIMmPE/58MZ6k2RlKyiBiamMWxlBtfCjLDxODtZOxuRb2i/H8DhcW8nlgHXfr+BwmKRi6Jy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110610" name="Picture 22" descr="http://www.chronarion.org/ada/AnalyticalEng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1371600"/>
            <a:ext cx="1371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2857500" y="4648200"/>
            <a:ext cx="2743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14900" y="22098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38800" y="1371600"/>
            <a:ext cx="1676400" cy="441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6057900" y="41148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315200" y="3581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16" name="TextBox 31"/>
          <p:cNvSpPr txBox="1">
            <a:spLocks noChangeArrowheads="1"/>
          </p:cNvSpPr>
          <p:nvPr/>
        </p:nvSpPr>
        <p:spPr bwMode="auto">
          <a:xfrm>
            <a:off x="7658100" y="31908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Detect policy violations</a:t>
            </a:r>
          </a:p>
        </p:txBody>
      </p:sp>
      <p:sp>
        <p:nvSpPr>
          <p:cNvPr id="110617" name="TextBox 11"/>
          <p:cNvSpPr txBox="1">
            <a:spLocks noChangeArrowheads="1"/>
          </p:cNvSpPr>
          <p:nvPr/>
        </p:nvSpPr>
        <p:spPr bwMode="auto">
          <a:xfrm>
            <a:off x="4838700" y="59245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Audit</a:t>
            </a:r>
          </a:p>
        </p:txBody>
      </p:sp>
      <p:sp>
        <p:nvSpPr>
          <p:cNvPr id="110618" name="TextBox 37"/>
          <p:cNvSpPr txBox="1">
            <a:spLocks noChangeArrowheads="1"/>
          </p:cNvSpPr>
          <p:nvPr/>
        </p:nvSpPr>
        <p:spPr bwMode="auto">
          <a:xfrm>
            <a:off x="1866900" y="3087688"/>
            <a:ext cx="3009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Complete formalization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of HIPAA, GLBA </a:t>
            </a:r>
            <a:endParaRPr lang="en-US">
              <a:latin typeface="Gill Sans MT" charset="0"/>
            </a:endParaRPr>
          </a:p>
        </p:txBody>
      </p:sp>
      <p:sp>
        <p:nvSpPr>
          <p:cNvPr id="110619" name="TextBox 38"/>
          <p:cNvSpPr txBox="1">
            <a:spLocks noChangeArrowheads="1"/>
          </p:cNvSpPr>
          <p:nvPr/>
        </p:nvSpPr>
        <p:spPr bwMode="auto">
          <a:xfrm>
            <a:off x="7239000" y="1185863"/>
            <a:ext cx="1676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</a:rPr>
              <a:t>Automated audit for </a:t>
            </a:r>
            <a:r>
              <a:rPr lang="en-US">
                <a:latin typeface="Gill Sans MT" charset="0"/>
              </a:rPr>
              <a:t>black-and-white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policy concepts</a:t>
            </a:r>
          </a:p>
          <a:p>
            <a:pPr algn="ctr"/>
            <a:endParaRPr lang="en-US">
              <a:latin typeface="Gill Sans MT" charset="0"/>
            </a:endParaRPr>
          </a:p>
          <a:p>
            <a:pPr algn="ctr"/>
            <a:endParaRPr lang="en-US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1400" y="4541838"/>
            <a:ext cx="167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Oracles to  audit for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grey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policy concepts</a:t>
            </a:r>
          </a:p>
        </p:txBody>
      </p:sp>
      <p:pic>
        <p:nvPicPr>
          <p:cNvPr id="110621" name="Picture 2" descr="The Oracle (i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ight Arrow 33"/>
          <p:cNvSpPr/>
          <p:nvPr/>
        </p:nvSpPr>
        <p:spPr>
          <a:xfrm>
            <a:off x="4953000" y="5410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23" name="TextBox 11"/>
          <p:cNvSpPr txBox="1">
            <a:spLocks noChangeArrowheads="1"/>
          </p:cNvSpPr>
          <p:nvPr/>
        </p:nvSpPr>
        <p:spPr bwMode="auto">
          <a:xfrm>
            <a:off x="3048000" y="52578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Gill Sans MT" charset="0"/>
              </a:rPr>
              <a:t>Environment </a:t>
            </a:r>
          </a:p>
          <a:p>
            <a:pPr algn="ctr"/>
            <a:r>
              <a:rPr lang="en-US" sz="2000">
                <a:latin typeface="Gill Sans MT" charset="0"/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E39B3-B290-4D7B-833C-07677F478EC1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Research Area</a:t>
            </a:r>
          </a:p>
        </p:txBody>
      </p:sp>
      <p:sp>
        <p:nvSpPr>
          <p:cNvPr id="112642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Formalize Privacy Policies</a:t>
            </a:r>
          </a:p>
          <a:p>
            <a:pPr lvl="1"/>
            <a:r>
              <a:rPr lang="en-US" smtClean="0"/>
              <a:t>Precise semantics of privacy concepts</a:t>
            </a:r>
          </a:p>
          <a:p>
            <a:endParaRPr lang="en-US" smtClean="0"/>
          </a:p>
          <a:p>
            <a:r>
              <a:rPr lang="en-US" smtClean="0"/>
              <a:t>Enforce Privacy Policies</a:t>
            </a:r>
          </a:p>
          <a:p>
            <a:pPr lvl="1"/>
            <a:r>
              <a:rPr lang="en-US" smtClean="0"/>
              <a:t>Audit</a:t>
            </a:r>
          </a:p>
          <a:p>
            <a:pPr lvl="2"/>
            <a:r>
              <a:rPr lang="en-US" smtClean="0"/>
              <a:t>Detect violations of policy</a:t>
            </a:r>
          </a:p>
          <a:p>
            <a:pPr lvl="1"/>
            <a:r>
              <a:rPr lang="en-US" smtClean="0"/>
              <a:t>Accountability</a:t>
            </a:r>
          </a:p>
          <a:p>
            <a:pPr lvl="2"/>
            <a:r>
              <a:rPr lang="en-US" smtClean="0"/>
              <a:t>Identify agents to blame for policy violations</a:t>
            </a:r>
          </a:p>
          <a:p>
            <a:pPr lvl="2"/>
            <a:r>
              <a:rPr lang="en-US" smtClean="0"/>
              <a:t>Punish to deter policy violations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12643" name="Picture 2" descr="Lalbaz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997200"/>
            <a:ext cx="1143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http://www.kolkatapolice.gov.in/images/web-new-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997200"/>
            <a:ext cx="600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6" descr="http://calcuttahighcourt.nic.in/images/highcou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2213" y="5076825"/>
            <a:ext cx="1296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8" descr="http://calcuttahighcourt.nic.in/judges/cjcal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000625"/>
            <a:ext cx="654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us 10"/>
          <p:cNvSpPr/>
          <p:nvPr/>
        </p:nvSpPr>
        <p:spPr>
          <a:xfrm>
            <a:off x="7848600" y="4419600"/>
            <a:ext cx="4572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48" name="Picture 10" descr="Constitution of Ind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219200"/>
            <a:ext cx="1028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AutoShape 12" descr="data:image/jpeg;base64,/9j/4AAQSkZJRgABAQAAAQABAAD/2wCEAAkGBhQSERUUEhQVFRQWFR4YGBcYFRQXGBcZFhcVGBsUHBgYHCYeGBwjHBQUHy8gIycqLCwsFR8xNTAqNSYsLCkBCQoKBQUFDQUFDSkYEhgpKSkpKSkpKSkpKSkpKSkpKSkpKSkpKSkpKSkpKSkpKSkpKSkpKSkpKSkpKSkpKSkpKf/AABEIAIUAiAMBIgACEQEDEQH/xAAcAAABBAMBAAAAAAAAAAAAAAAHAAQFBgECAwj/xAA/EAACAQIDBgQDBQUHBQEAAAABAgMAEQQSIQUGMUFRYQcTInGBkaEjMkJSYhQzscHwcoKSorLR4RYkc8LxFf/EABQBAQAAAAAAAAAAAAAAAAAAAAD/xAAUEQEAAAAAAAAAAAAAAAAAAAAA/9oADAMBAAIRAxEAPwAv4sXUi3EVF7FP2dje4YipHESVB7JxOWaRD1vQTLL71qQbca6u9ceVAxyWOpphikFiKf4ga0yxclqAHbbuDHcn0TMvHveiduTjFjEzyOERVVmZjZQLcSTQ33oiImdbaLib/wCJdKmdi7vSbUlMeYx4KKwlIOsrgaJ3t9Pegm9reNA8zJgIDPb8b5lBtzCj1W7mol/HDFI1pcLGP0/aKfrRM2PubhMKLQwove1ye5J1rjt7d6GVTnjVtOYFBC7o+LOHxreW4/Z5bXAdhkbsG017Grqa8775bqLExaLQfl6W6VbPB/xCdnGBxLFrg+Q7HUEa+USeIIvb2tQFkitCK6msWoNAKb4laeCuWJWghcbfT+0P4ilXfHpoD3pUFpmjFVfFxD9qBBqwSsSOlVbeFGSZHHCgszQ6DWtFU66mmcGOLJm4V2XGg0GskB60yxkJsDrTyXE0yxGIJU8aAPb7rllxJ6OjD/CRRH8KYwNnxkfiJY9yTQ48QJf+4nFic8afPNb+dquG7G3Rh9nxRQOhlQBHzZiPOe5EIC3Zn46AG3WgJtNMXESDahvs/wAWJy5jeDzGDiM5R5YDlggBLXFrsATx7VGb+b3Yx5XwTxmGQOikRy3DeYLp6/TYEcb0Gu/JW7IrqWAuQCDb3oX7PmaPERsn31lUrbqGFqk8RG2Hlf7PRTkdr5gWA1Ie9ide9MC7CZHKZSGU9L5SDfXhwoPVZalUZsPb0eNgXERXyPfRhYgg2INPw1B1FcsTW6mueJFAwxg9NKtsSvppUE0ykioPeqH0IehqUwuJzKDemO8GFzQHUkgg3v3oG+ycMcpBNwRpWYMRlbKw4G1MITIlmBzW0t2rXH4ts6SADKTYi/8AWtBYJHHamGKkNjp9a7/tt/w00xGLtf0cqAYb7YwR42KU+kWQ30/DILt7jj8KJK7uwyRozXLZVPnLpLmC28zOvHMDrQo8U5yxiJAGh0HuKKu4eKDYGD1BiEAuO3L3oOuA3fiBRVW4Egkb05VJQ3HptoS1iT2qoeIOzlbGiQo75oxG4U2uL+lrkWuD9Kvu1Yo3UZ3KAMDcSGO5HAXBFx2qibV2XEMV5wxhkkP3kMqkAflCqbAfWg0xm7cUgVpoHDJYh2ygtbkAvXTWh9tfBNNivLiUs419PLuTyor7d2gWhjjjYeY7KikngXIF+9r3tVg2Lurh8KmSNbkklnOryNzZjz/gKCr7nbRODwkcEsLgKTmcENqxJzWHQW+VXSDEq4DKQyngRqDWuNwgKnQcKoDbyJs3FgSX/Z5b5guuVxwfL9DagJKVifhTbZe0Y50EkLrIh5qb/McQexpxPQM8QNKVZn4UqDGFK6gHnXV5lsY5NARof+aA8/ihikLBGCDMdMoY6E8zW2H8XMUVZZ7SA8DopHy40BmjmhUWJ1GmlQeJClz5THLcHjfW9DHBb8SyyqkZZTIVQXIIBYgX4d6JsHhtjMPZkxMUzXu6MGQf3WN9fegsMLOVFz9Ky0d+OpqJTeXI3kyRTJNmtlMbEdMwYekip+IC1BUNs7kQ4pgZ85ym9g2Ue1SeytnRYNMsYyISNCxNydOfOpfGOqKXJsBqSeVBHeDbeI2vjRBhb+Up9NiQLKdZnPIUBcfYaSyGZ182Qfu85JRBbgF4C/M2vVH3n3Ozt5ksMMbDh5NwLdTpqaub4efB4RWBOIsoztYK1x+K3MH50P8Abm/kkpKpGw99aCF3l2iREkStZk9V78CuoI76VdfDffXF4nEwriAjQzJJ5bi2cPEAWBseF+o/ENao2xdxsXtN2KALGPvyt92/5V/MfaiL4bbkY3ATuJWjGGZT6M4di+gDjT099enGgIE40oPeKuzmARlB+/xsbD40ZZWCi5IHuaqO+22YTh2iOYmQFRZfSCeBvQBTZeMlw7ZoneNuqki/uOBok7veKxNo8avtMo/1L/MUOMYBGxBObKbafiPatVQnVyB+kch3NB6ETEJKmaNlZTzUgj6cKzQM3a3sfCS5oRnUizoWKo3Sx5nuKVBvj908POS8MsiZiSEZY5CtyfSSrBj8RUdhtwZXkKLLCO8nmR/LMutWqbdHamSyzRlQTYMsZIFzpmKkn51Fzbu7WF/Tm1/AwB9gB19qDXd/wwxgxUIaMW81D5gliMYCsGYmxudBpXo+RwLkkADiTYW7npQX2T4V4qWNJMTiBGW1MeW7r/eFtauWM3fWDCMIg8jIyytmdmabyyCVJJ5qDYcKCf2ljPMULExCk6sDxC8VB6acaZyT5QAOf0qKO2USFZojnib19wjXIuOxJB7ipCR7jQXv/sKCr+JW1WEKYOD1T4j0gDjlPE9h3qQ3R3QTZ8HlrZpGsZJObN0H6RwA+NdMFsgrjWxDZWzxZATqyFTf0diOPtViC9aDXZO1leeTDfjSNZCLaZZCy2+a/WhXHhsJjN4ZIXjKQnPGqK7r5jxj94bcFYhtAeVEn/8AWhwseLxbKfs2Aci2ZsqoEQE92/nQn8Mtm+ZicRiDrJEVKG+iyM5MgBuQ3pUi/wCqgNsqJh4bRIEjQWCqLADhYCoLG7xv5nlqtib68TYdKncfilKjmGF/gahgn2hsBdlBv7UHDZ8TSKDISzcyaht48AGDFuQsoqY2QCEKa3zlSToSAeNctswGSVEUXA1PSgCGIwmSVgbkg+lff+uNbLhcw9fyHAe/WrNvrgUTFOYx90ANbrUYFJF+tBGzqNOduHKlTjEwnS4/q9KgvOy94PPmEUEMzNewsfTa/wB4ngB3oh4GFYBlJ15n1MT8eQrrsHYSYWERpqfxMeLHr2HQDSnrp7mgixtRSbpIrr7jTtfl8a6JtGNrgMLjQjmKxidmK17qNeJsLmoQ7vmNrj1Ly1IcdgeBFBWtv4lMC5jJAjmLGNTwRmIzqR+Qkg9iavMiH5UN/FLZc8rQ5IZWWP1FgpIFyt1v8AaIX7YGsVIJPcaX/nQdIEzS5jpZbAdL8/pT8NTXDoRqeJrMz2ViTwBPyFBRvEHaeXZwjX72IxF8gcKZEizF+YIX7ovVT3H2qcPhsbInqZfKy2UrmFpFFgQCBwGvSq/tvbJxMmZr5QuVQT91AeLAHQB7Ply3bMb8qbbGxjriFQMQs8kayAiwP2itfKAMo1JAtwNB6GjhKRRoTcrGqn3yi/1JrfLYK3Q6+x0Nb4o+o+5/jWMK9wRQaQD7ViOFgdeRGmUHmLC/xrUnywXtdydB1PIU8KaVwxEqoDLJoiD5nt3oKTvhshY4czWzSNrYcWP4V5tbrVSSEqvWx49RV727OwjM8i/ayArApH7pbavb81udU7CqPJ430Bv3sKCLxshFyBpalXDeTFBECg6sKVB6MlkANr3pBqq2I3qhwvkLO9/OW6SixjNueYkWqcw21UlW8bBh1U3+NA8YEmw/+VH7T27Hh5YsOtpMVMfSp/CvOV/yqNbDiarn/V2JTGzKmBxUsSqEVkiJuRqxuxAsa2Gy8RiMYmMGHfDkIFdJo0zMUvZ86voLG3C4oLTJgVZruc7dT/IcF+FNsRsdOgtTDH7XximyYCWTussAX/MwJ+VOtjbVllUmfDS4ZgbZXysD3DKdaDEez7C2Zh8f96y+B9JDEHkb8CDyp+SDzFNwQToyntcH+FBStr+GGFl1VDhraqyWdCeF2RgQaoy7gy4XaGFUt5kbTqVdeBCHN6xfRhw6W50Z3jkAOTT9LaqfjyqJlhWUFY7RYgC/ltxv1XqO4oHONmNyetbbNxQJt1qqbY3zGGYJjYpImPB8t0e3FgR/DvUhhtrwlFnEi+XxzX0tQW8Co3aGU/aS/uYtQv535f8AFPmkAGvSofaOIDkA/cQZrdT1N6Cp7y4p5I3mmYqX9ESAXY5vwqOluLVXcRjRFGy3uFYIDwDHKC1h0HCrFtFvNkJvc29TclXki9zzNDXeXbGaXIlrITqNRmOhPewAHwoOGPxhebMVDAekAnT5UqYRk3FuouOR70qCdKNhzDiFYM4YssbKWCkE2BUm1quWyPGbG+YBNFCsfMhDHYdRxH0qFlxLMWKh7MSLhUTn11NR+I2eRq2X4lmPyagKM/jRhwllkd3/APEDbtyv7102H4pnFSZFiC6XzTSRQg+1zc+1CKTAqNSW+ij6Wpu08Sm5ygjX0+pr+9B6RTarHj5HfLIz/wCla5T7xxp96SMf4h9WIFBbczfYJjUaafEspGUAuWTXTJ5fO/CiW2yNlopf9gjzHUiVCx11N85NvhQTce8kTEhTGT+qaFOOo4tfWnK521CQqOo9R/ygCqom82HCqy4WDKuiehLjstxoKndk72xTKSAwI/CFP0oOW39gz4hCqYpoLjXy0X1cxx1GvQ1jBbOnfCmPEFROAVWcKpbh6ZQNbHtflUlHiWk4R5Qfz8fkKzDspQLWVf7ItQQG3vD6PHGNsXNLK0aZRbKi3NrtlHM211qOk8IoPKMKTzJGxuVBBF+tqvSQgcL/ADrcCgpEu5uNWMRpjkdAuVfNis6gCy+tDc271WJfD/aCsVGOVze+Xy5suv6stvhei7lrbMaAUnw12jiFMcuJw8SLw8tXJY9ToLH41Ap4GY0t6fJVRzkmW5/VljDW9r0dLVkLQBM+AuMFiuIwxN9ReUW+OTWlRtVaVACJdoNHOgS1817sCwvx+7cXo0PsCDGYdDPDGWeMEsi5GBI4qRqPmaVKgFO8nguI5iFxblSLgPHmI0va4cX97VQts7qfs5A8zNf9Fv8A2NKlQW/wy3DWWWPEPJpF6gmTiRwu2bl7VaNo7aMzvEVUADU6kn+FqVKge7D3TjmymU3VdVUAqAfe+tXPDbLjjFlUD4VilQOAutb5axSoNlWshKVKgwVrIWs0qBBKzlpUqBZaVKl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112650" name="Picture 14" descr="http://we-indians.com/wp-content/uploads/2010/11/ambedkar_7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219200"/>
            <a:ext cx="8572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946DC-49FE-4532-B16C-2446FF2D9FC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Privacy Promises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Self-regulated sectors (e.g.,  the Web)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Yahoo!'s practice is not to use the content of messages […] for marketing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purposes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baseline="30000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Google's computers process the information in your messages for various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purposes</a:t>
            </a:r>
            <a:r>
              <a:rPr lang="en-US" dirty="0" smtClean="0">
                <a:ea typeface="+mn-ea"/>
                <a:cs typeface="+mn-cs"/>
              </a:rPr>
              <a:t>, including formatting […] and other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purposes</a:t>
            </a:r>
            <a:r>
              <a:rPr lang="en-US" dirty="0" smtClean="0">
                <a:ea typeface="+mn-ea"/>
                <a:cs typeface="+mn-cs"/>
              </a:rPr>
              <a:t> relating to offering you Gmail.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baseline="30000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baseline="30000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6627" name="Picture 8" descr="http://hi5sms.in/Download/Wallpapers/Valentine-Week/11-Promise-Day/Happy-Promise-Day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04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1295400"/>
            <a:ext cx="8859837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522DB-3AB0-4C93-A9EB-84BD1CDC392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914400"/>
          </a:xfrm>
        </p:spPr>
        <p:txBody>
          <a:bodyPr/>
          <a:lstStyle/>
          <a:p>
            <a:pPr algn="ctr"/>
            <a:r>
              <a:rPr lang="en-US" smtClean="0"/>
              <a:t>Thanks!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6A78-A44F-4E3F-AF95-E50C534AC0F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Promises Actually Kept?</a:t>
            </a:r>
          </a:p>
        </p:txBody>
      </p:sp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8CD6843-E9E8-4634-B319-66378D674432}" type="slidenum">
              <a:rPr lang="en-US" sz="1400">
                <a:solidFill>
                  <a:schemeClr val="tx2"/>
                </a:solidFill>
                <a:latin typeface="Gill Sans MT" charset="0"/>
              </a:rPr>
              <a:pPr/>
              <a:t>7</a:t>
            </a:fld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9112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209800"/>
            <a:ext cx="87915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170113"/>
            <a:ext cx="81534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93813"/>
            <a:ext cx="93726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can computer scientists do to address this problem?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141-05B2-4C9E-8D8D-294E8A42A8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1419C-5C28-420C-9AF8-70EAA55328B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914400"/>
          </a:xfrm>
        </p:spPr>
        <p:txBody>
          <a:bodyPr/>
          <a:lstStyle/>
          <a:p>
            <a:pPr algn="ctr"/>
            <a:r>
              <a:rPr lang="en-US" smtClean="0"/>
              <a:t>A Concrete Scenario and Privacy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5.9|1.1|2.1|7.8|0.6|9.6|10.5|10.1|0.5|13.3|10.9|12.:|0.5|1.4|10|28.7|0.9|2.2|14.1|11.4|0.: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4.6|5.5|2.5|0.8|0.9|9|8.4|54|23.9|15.8|13.1|12.8|6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4.6|5.5|2.5|0.8|0.9|9|8.4|54|23.9|15.8|13.1|12.8|6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7.7|23.5|7.2|11.6|46.6|0.4|0.6|6.9|16|0.8|7.5|0.6|7.7|7.:|9.6|3.8|0.6|1.2|11.1|2.7|5.2|2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33856</TotalTime>
  <Words>2661</Words>
  <Application>Microsoft Office PowerPoint</Application>
  <PresentationFormat>On-screen Show (4:3)</PresentationFormat>
  <Paragraphs>609</Paragraphs>
  <Slides>60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Origin</vt:lpstr>
      <vt:lpstr> Formalizing and Enforcing Privacy: Semantics and Audit Mechanisms</vt:lpstr>
      <vt:lpstr>Personal Information is Everywhere</vt:lpstr>
      <vt:lpstr>The Privacy Problem</vt:lpstr>
      <vt:lpstr>Privacy Laws and Promises</vt:lpstr>
      <vt:lpstr>Privacy Laws</vt:lpstr>
      <vt:lpstr>Privacy Promises</vt:lpstr>
      <vt:lpstr>Are Promises Actually Kept?</vt:lpstr>
      <vt:lpstr>What can computer scientists do to address this problem?</vt:lpstr>
      <vt:lpstr>A Concrete Scenario and Privacy Policy</vt:lpstr>
      <vt:lpstr>Healthcare Privacy</vt:lpstr>
      <vt:lpstr>Example from HIPAA Privacy Rule</vt:lpstr>
      <vt:lpstr>A Research Area</vt:lpstr>
      <vt:lpstr>Approach</vt:lpstr>
      <vt:lpstr>Auditing Black-and-White Policy Concepts   With D. Garg (CMU  MPI-SWS) and L. Jia (CMU) </vt:lpstr>
      <vt:lpstr>Key Challenge for Auditing</vt:lpstr>
      <vt:lpstr>Abstract Model of Incomplete Logs</vt:lpstr>
      <vt:lpstr>reduce:  The Iterative Algorithm</vt:lpstr>
      <vt:lpstr>Syntax of Policy Logic</vt:lpstr>
      <vt:lpstr>Example from HIPAA Privacy Rule</vt:lpstr>
      <vt:lpstr>reduce: Formal Definition</vt:lpstr>
      <vt:lpstr>Example</vt:lpstr>
      <vt:lpstr>Implementation and Case Study</vt:lpstr>
      <vt:lpstr>Related Work</vt:lpstr>
      <vt:lpstr>Related Work</vt:lpstr>
      <vt:lpstr>Related Work</vt:lpstr>
      <vt:lpstr>Approach</vt:lpstr>
      <vt:lpstr>Formalizing and enforcing  purpose restrictions  With M. C. Tschantz (CMU) and J. M. Wing (CMU)  </vt:lpstr>
      <vt:lpstr>Components of a Purpose Restriction Rule (Example)</vt:lpstr>
      <vt:lpstr>Components of a Rule (Example)</vt:lpstr>
      <vt:lpstr>Purpose Restrictions</vt:lpstr>
      <vt:lpstr>Goal</vt:lpstr>
      <vt:lpstr>Medical Office Example</vt:lpstr>
      <vt:lpstr>Label Actions with Purposes</vt:lpstr>
      <vt:lpstr>Medical Office Example</vt:lpstr>
      <vt:lpstr>Medical Office Example</vt:lpstr>
      <vt:lpstr>Label Actions with Purposes</vt:lpstr>
      <vt:lpstr>States Matter</vt:lpstr>
      <vt:lpstr>Continuing Example</vt:lpstr>
      <vt:lpstr>Slide 39</vt:lpstr>
      <vt:lpstr>Necessary and Sufficient</vt:lpstr>
      <vt:lpstr>Modified Example</vt:lpstr>
      <vt:lpstr>Necessity Too Strong</vt:lpstr>
      <vt:lpstr>Sends Are Needed</vt:lpstr>
      <vt:lpstr>Non-redundancy</vt:lpstr>
      <vt:lpstr>Continuing Example</vt:lpstr>
      <vt:lpstr>Quantitative Purposes</vt:lpstr>
      <vt:lpstr>Probabilistic Systems</vt:lpstr>
      <vt:lpstr>Thesis: Plans Matter</vt:lpstr>
      <vt:lpstr>Still Open Questions</vt:lpstr>
      <vt:lpstr>Survey</vt:lpstr>
      <vt:lpstr>Auditing</vt:lpstr>
      <vt:lpstr>Auditing</vt:lpstr>
      <vt:lpstr>Auditing Method</vt:lpstr>
      <vt:lpstr>Algorithm</vt:lpstr>
      <vt:lpstr>Example</vt:lpstr>
      <vt:lpstr>Past Approaches</vt:lpstr>
      <vt:lpstr>Future Work</vt:lpstr>
      <vt:lpstr>Summary: Audit Approach</vt:lpstr>
      <vt:lpstr>Summary: Research Area</vt:lpstr>
      <vt:lpstr>Thanks!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 and Audit in Temporal logic – Enforcing privacy policies in HIPAA.</dc:title>
  <dc:creator>ljia</dc:creator>
  <cp:lastModifiedBy>danupam</cp:lastModifiedBy>
  <cp:revision>668</cp:revision>
  <dcterms:created xsi:type="dcterms:W3CDTF">2010-01-12T03:44:06Z</dcterms:created>
  <dcterms:modified xsi:type="dcterms:W3CDTF">2012-01-13T13:04:43Z</dcterms:modified>
</cp:coreProperties>
</file>